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Lst>
  <p:notesMasterIdLst>
    <p:notesMasterId r:id="rId22"/>
  </p:notesMasterIdLst>
  <p:handoutMasterIdLst>
    <p:handoutMasterId r:id="rId23"/>
  </p:handout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5" r:id="rId14"/>
    <p:sldId id="271" r:id="rId15"/>
    <p:sldId id="272" r:id="rId16"/>
    <p:sldId id="273" r:id="rId17"/>
    <p:sldId id="274" r:id="rId18"/>
    <p:sldId id="276" r:id="rId19"/>
    <p:sldId id="270" r:id="rId20"/>
    <p:sldId id="259" r:id="rId21"/>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1562"/>
    <a:srgbClr val="DE5B48"/>
    <a:srgbClr val="C00000"/>
    <a:srgbClr val="3B3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8328" autoAdjust="0"/>
  </p:normalViewPr>
  <p:slideViewPr>
    <p:cSldViewPr snapToGrid="0" showGuides="1">
      <p:cViewPr>
        <p:scale>
          <a:sx n="93" d="100"/>
          <a:sy n="93" d="100"/>
        </p:scale>
        <p:origin x="1320" y="872"/>
      </p:cViewPr>
      <p:guideLst>
        <p:guide orient="horz" pos="2137"/>
        <p:guide pos="3840"/>
      </p:guideLst>
    </p:cSldViewPr>
  </p:slideViewPr>
  <p:outlineViewPr>
    <p:cViewPr>
      <p:scale>
        <a:sx n="100" d="100"/>
        <a:sy n="100" d="100"/>
      </p:scale>
      <p:origin x="0" y="0"/>
    </p:cViewPr>
  </p:outlineViewPr>
  <p:notesTextViewPr>
    <p:cViewPr>
      <p:scale>
        <a:sx n="75" d="100"/>
        <a:sy n="75" d="100"/>
      </p:scale>
      <p:origin x="0" y="0"/>
    </p:cViewPr>
  </p:notesTextViewPr>
  <p:notesViewPr>
    <p:cSldViewPr snapToGrid="0" showGuides="1">
      <p:cViewPr varScale="1">
        <p:scale>
          <a:sx n="39" d="100"/>
          <a:sy n="39" d="100"/>
        </p:scale>
        <p:origin x="3576"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1C1CF35-74A3-AC16-5A48-E51669855B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a:extLst>
              <a:ext uri="{FF2B5EF4-FFF2-40B4-BE49-F238E27FC236}">
                <a16:creationId xmlns:a16="http://schemas.microsoft.com/office/drawing/2014/main" id="{C8F5E5D6-750D-F674-0822-6A8E8CBB7E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BC9F75-2ED4-464A-86C5-08CEEAFB01A5}" type="datetimeFigureOut">
              <a:rPr lang="ko-KR" altLang="en-US" smtClean="0"/>
              <a:t>2023. 4. 16.</a:t>
            </a:fld>
            <a:endParaRPr lang="ko-KR" altLang="en-US"/>
          </a:p>
        </p:txBody>
      </p:sp>
      <p:sp>
        <p:nvSpPr>
          <p:cNvPr id="4" name="바닥글 개체 틀 3">
            <a:extLst>
              <a:ext uri="{FF2B5EF4-FFF2-40B4-BE49-F238E27FC236}">
                <a16:creationId xmlns:a16="http://schemas.microsoft.com/office/drawing/2014/main" id="{BBD27350-3806-F995-AF09-BA60C6BCEB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A3AB615C-A454-9B11-53DD-6E9B598D35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4B6C1C-D10B-490C-918D-B57F74FC5C22}" type="slidenum">
              <a:rPr lang="ko-KR" altLang="en-US" smtClean="0"/>
              <a:t>‹#›</a:t>
            </a:fld>
            <a:endParaRPr lang="ko-KR" altLang="en-US"/>
          </a:p>
        </p:txBody>
      </p:sp>
    </p:spTree>
    <p:extLst>
      <p:ext uri="{BB962C8B-B14F-4D97-AF65-F5344CB8AC3E}">
        <p14:creationId xmlns:p14="http://schemas.microsoft.com/office/powerpoint/2010/main" val="205001402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A417A-EE7D-4AE9-BF4A-E20B76141E52}" type="datetimeFigureOut">
              <a:rPr lang="ko-KR" altLang="en-US" smtClean="0"/>
              <a:t>2023. 4. 16.</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2BFED-0102-4B42-BB7E-D3D15FF778B8}" type="slidenum">
              <a:rPr lang="ko-KR" altLang="en-US" smtClean="0"/>
              <a:t>‹#›</a:t>
            </a:fld>
            <a:endParaRPr lang="ko-KR" altLang="en-US"/>
          </a:p>
        </p:txBody>
      </p:sp>
    </p:spTree>
    <p:extLst>
      <p:ext uri="{BB962C8B-B14F-4D97-AF65-F5344CB8AC3E}">
        <p14:creationId xmlns:p14="http://schemas.microsoft.com/office/powerpoint/2010/main" val="19926260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dirty="0"/>
              <a:t>Hello, everyone.</a:t>
            </a:r>
          </a:p>
          <a:p>
            <a:r>
              <a:rPr kumimoji="1" lang="en" altLang="zh-CN" dirty="0"/>
              <a:t>I’m </a:t>
            </a:r>
            <a:r>
              <a:rPr kumimoji="1" lang="en-US" altLang="zh-CN" dirty="0" err="1"/>
              <a:t>Jiehui</a:t>
            </a:r>
            <a:r>
              <a:rPr kumimoji="1" lang="zh-CN" altLang="en-US" dirty="0"/>
              <a:t> </a:t>
            </a:r>
            <a:r>
              <a:rPr kumimoji="1" lang="en-US" altLang="zh-CN" dirty="0"/>
              <a:t>Zhou</a:t>
            </a:r>
            <a:r>
              <a:rPr kumimoji="1" lang="en" altLang="zh-CN" dirty="0"/>
              <a:t> from Zhejiang university</a:t>
            </a:r>
          </a:p>
          <a:p>
            <a:r>
              <a:rPr kumimoji="1" lang="en" altLang="zh-CN" dirty="0"/>
              <a:t>This work is the joint work with </a:t>
            </a:r>
            <a:r>
              <a:rPr lang="en" altLang="zh-CN" sz="1200" dirty="0">
                <a:solidFill>
                  <a:schemeClr val="tx1">
                    <a:lumMod val="85000"/>
                    <a:lumOff val="15000"/>
                  </a:schemeClr>
                </a:solidFill>
                <a:effectLst/>
                <a:latin typeface="Helvetica" pitchFamily="2" charset="0"/>
              </a:rPr>
              <a:t>Hangzhou </a:t>
            </a:r>
            <a:r>
              <a:rPr lang="en" altLang="zh-CN" sz="1200" dirty="0" err="1">
                <a:solidFill>
                  <a:schemeClr val="tx1">
                    <a:lumMod val="85000"/>
                    <a:lumOff val="15000"/>
                  </a:schemeClr>
                </a:solidFill>
                <a:effectLst/>
                <a:latin typeface="Helvetica" pitchFamily="2" charset="0"/>
              </a:rPr>
              <a:t>Dianzi</a:t>
            </a:r>
            <a:r>
              <a:rPr lang="en" altLang="zh-CN" sz="1200" dirty="0">
                <a:solidFill>
                  <a:schemeClr val="tx1">
                    <a:lumMod val="85000"/>
                    <a:lumOff val="15000"/>
                  </a:schemeClr>
                </a:solidFill>
                <a:effectLst/>
                <a:latin typeface="Helvetica" pitchFamily="2" charset="0"/>
              </a:rPr>
              <a:t> </a:t>
            </a:r>
            <a:r>
              <a:rPr kumimoji="1" lang="en" altLang="zh-CN" dirty="0"/>
              <a:t>University</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1</a:t>
            </a:fld>
            <a:endParaRPr lang="ko-KR" altLang="en-US"/>
          </a:p>
        </p:txBody>
      </p:sp>
    </p:spTree>
    <p:extLst>
      <p:ext uri="{BB962C8B-B14F-4D97-AF65-F5344CB8AC3E}">
        <p14:creationId xmlns:p14="http://schemas.microsoft.com/office/powerpoint/2010/main" val="329424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prediction-based scheme encodes visual features by precomputing a representation with a fully connected deep network, and mimic the federated learning framework where all clients contribute to training a shared global model that represents global data features.</a:t>
            </a:r>
          </a:p>
          <a:p>
            <a:pPr marL="0" marR="0" algn="just">
              <a:spcBef>
                <a:spcPts val="0"/>
              </a:spcBef>
              <a:spcAft>
                <a:spcPts val="0"/>
              </a:spcAft>
            </a:pP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First, each client converts visual features into a training dataset and sends parameters of the local model to the server.</a:t>
            </a:r>
          </a:p>
          <a:p>
            <a:pPr marL="0" marR="0" algn="just">
              <a:spcBef>
                <a:spcPts val="0"/>
              </a:spcBef>
              <a:spcAft>
                <a:spcPts val="0"/>
              </a:spcAft>
            </a:pPr>
            <a:r>
              <a:rPr lang="zh-CN" altLang="en"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Then, the server performs a federated averaging over the set of encrypted parameters from all clients to obtain a global model.</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global model contains encrypted visual features for all clients.</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These visual features can be easily restored from the model, and be used to generate the visualization.</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10</a:t>
            </a:fld>
            <a:endParaRPr lang="ko-KR" altLang="en-US"/>
          </a:p>
        </p:txBody>
      </p:sp>
    </p:spTree>
    <p:extLst>
      <p:ext uri="{BB962C8B-B14F-4D97-AF65-F5344CB8AC3E}">
        <p14:creationId xmlns:p14="http://schemas.microsoft.com/office/powerpoint/2010/main" val="1370629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Below, we show the creation of a variety of aggregation-based visualizations, ranging from structured tabular data to hierarchical datasets.</a:t>
            </a:r>
          </a:p>
          <a:p>
            <a:pPr marL="0" marR="0" lvl="0" indent="0" algn="l" defTabSz="914400" rtl="0" eaLnBrk="1" fontAlgn="auto" latinLnBrk="1" hangingPunct="1">
              <a:lnSpc>
                <a:spcPct val="100000"/>
              </a:lnSpc>
              <a:spcBef>
                <a:spcPts val="0"/>
              </a:spcBef>
              <a:spcAft>
                <a:spcPts val="0"/>
              </a:spcAft>
              <a:buClrTx/>
              <a:buSzTx/>
              <a:buFontTx/>
              <a:buNone/>
              <a:tabLst/>
              <a:defRPr/>
            </a:pP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heatmap in the Figure consists of 15960 (190</a:t>
            </a:r>
            <a:r>
              <a:rPr lang="en" altLang="zh-CN"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84) grids divided by uniform longitude and latitude. Each grid cell has an index and a value. The accumulated density in each grid cell is encoded by hue, which represents the number of records in the corresponding geographic area. On each client, a heatmap is calculated based on local data. Those heatmaps, reflecting the distributions of datasets on each client, have the same cell index. Our goal is to get an overall heatmap that reflects the distribution of all clients</a:t>
            </a:r>
            <a:r>
              <a:rPr lang="en" altLang="zh-CN" sz="1800" kern="100" dirty="0">
                <a:effectLst/>
                <a:latin typeface="宋体" panose="02010600030101010101" pitchFamily="2" charset="-122"/>
                <a:ea typeface="宋体" panose="02010600030101010101" pitchFamily="2" charset="-122"/>
                <a:cs typeface="Times New Roman" panose="02020603050405020304" pitchFamily="18" charset="0"/>
              </a:rPr>
              <a:t>’ </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datasets without leaking privacy.</a:t>
            </a:r>
          </a:p>
          <a:p>
            <a:pPr marL="0" marR="0" algn="just">
              <a:spcBef>
                <a:spcPts val="0"/>
              </a:spcBef>
              <a:spcAft>
                <a:spcPts val="0"/>
              </a:spcAft>
            </a:pP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data structure of hierarchical data is more complex than that of tabular data. Without loss of generality, the tree structures of all clients are assumed to be identical. For example, in the case of aggregating street sign-in information from various regions of</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country from different clients, the hierarchy of the geographic locations of the clients is the same. </a:t>
            </a:r>
          </a:p>
          <a:p>
            <a:pPr marL="0" marR="0" algn="just">
              <a:spcBef>
                <a:spcPts val="0"/>
              </a:spcBef>
              <a:spcAft>
                <a:spcPts val="0"/>
              </a:spcAft>
            </a:pP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（点）</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Thus, each client merely needs to count the numbers of leaf nodes and provide their encryption key in order to craft a </a:t>
            </a:r>
            <a:r>
              <a:rPr lang="en" altLang="zh-CN" sz="1800" kern="100" dirty="0" err="1">
                <a:effectLst/>
                <a:latin typeface="Calibri" panose="020F0502020204030204" pitchFamily="34" charset="0"/>
                <a:ea typeface="宋体" panose="02010600030101010101" pitchFamily="2" charset="-122"/>
                <a:cs typeface="Times New Roman" panose="02020603050405020304" pitchFamily="18" charset="0"/>
              </a:rPr>
              <a:t>treemap</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 after which the server can summarize and present the </a:t>
            </a:r>
            <a:r>
              <a:rPr lang="en" altLang="zh-CN" sz="1800" kern="100" dirty="0" err="1">
                <a:effectLst/>
                <a:latin typeface="Calibri" panose="020F0502020204030204" pitchFamily="34" charset="0"/>
                <a:ea typeface="宋体" panose="02010600030101010101" pitchFamily="2" charset="-122"/>
                <a:cs typeface="Times New Roman" panose="02020603050405020304" pitchFamily="18" charset="0"/>
              </a:rPr>
              <a:t>treemap</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11</a:t>
            </a:fld>
            <a:endParaRPr lang="ko-KR" altLang="en-US"/>
          </a:p>
        </p:txBody>
      </p:sp>
    </p:spTree>
    <p:extLst>
      <p:ext uri="{BB962C8B-B14F-4D97-AF65-F5344CB8AC3E}">
        <p14:creationId xmlns:p14="http://schemas.microsoft.com/office/powerpoint/2010/main" val="1381494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We implement a web-based prototype system. And the source code of our system is available.</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12</a:t>
            </a:fld>
            <a:endParaRPr lang="ko-KR" altLang="en-US"/>
          </a:p>
        </p:txBody>
      </p:sp>
    </p:spTree>
    <p:extLst>
      <p:ext uri="{BB962C8B-B14F-4D97-AF65-F5344CB8AC3E}">
        <p14:creationId xmlns:p14="http://schemas.microsoft.com/office/powerpoint/2010/main" val="3585314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quantitative evaluation compares our two schemes with the centralized counterpart with three measures: performance, accuracy, and error chart.</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13</a:t>
            </a:fld>
            <a:endParaRPr lang="ko-KR" altLang="en-US"/>
          </a:p>
        </p:txBody>
      </p:sp>
    </p:spTree>
    <p:extLst>
      <p:ext uri="{BB962C8B-B14F-4D97-AF65-F5344CB8AC3E}">
        <p14:creationId xmlns:p14="http://schemas.microsoft.com/office/powerpoint/2010/main" val="1217227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difference between federated visualization and traditional visualization methods lies in the data representation phase.</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Extra time for the query-based scheme is spent on data encryption, while the time overhead for the prediction-based scheme lies in model training. </a:t>
            </a:r>
          </a:p>
          <a:p>
            <a:pPr marL="0" marR="0" algn="just">
              <a:spcBef>
                <a:spcPts val="0"/>
              </a:spcBef>
              <a:spcAft>
                <a:spcPts val="0"/>
              </a:spcAft>
            </a:pP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（点）</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Thus the query-based scheme has relative short response time than the prediction-based scheme. The prediction-based scheme can be inefficient when the parameter number of the prediction model is large, i.e., more than ten thousands.</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14</a:t>
            </a:fld>
            <a:endParaRPr lang="ko-KR" altLang="en-US"/>
          </a:p>
        </p:txBody>
      </p:sp>
    </p:spTree>
    <p:extLst>
      <p:ext uri="{BB962C8B-B14F-4D97-AF65-F5344CB8AC3E}">
        <p14:creationId xmlns:p14="http://schemas.microsoft.com/office/powerpoint/2010/main" val="1795937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With the query-based scheme, a small amount of Laplacian noise has been added to the queried visual features, and the results are still relatively accurate. </a:t>
            </a:r>
          </a:p>
          <a:p>
            <a:pPr marL="0" marR="0" lvl="0" indent="0" algn="l"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In contrast, errors occur with the prediction-based scheme because visual features are approximately generated.</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15</a:t>
            </a:fld>
            <a:endParaRPr lang="ko-KR" altLang="en-US"/>
          </a:p>
        </p:txBody>
      </p:sp>
    </p:spTree>
    <p:extLst>
      <p:ext uri="{BB962C8B-B14F-4D97-AF65-F5344CB8AC3E}">
        <p14:creationId xmlns:p14="http://schemas.microsoft.com/office/powerpoint/2010/main" val="1243928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figure shows the error chart. It indicates little difference between the result with the prediction-based scheme and the exact result. Both outcomes are visually identical.</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16</a:t>
            </a:fld>
            <a:endParaRPr lang="ko-KR" altLang="en-US"/>
          </a:p>
        </p:txBody>
      </p:sp>
    </p:spTree>
    <p:extLst>
      <p:ext uri="{BB962C8B-B14F-4D97-AF65-F5344CB8AC3E}">
        <p14:creationId xmlns:p14="http://schemas.microsoft.com/office/powerpoint/2010/main" val="3846666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We conduct case studies on three real world datasets. We describe how our framework enables users to achieve aggregated visual queries and use various visual forms for visual analysis while protecting data privacy. </a:t>
            </a:r>
          </a:p>
          <a:p>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We explained how to choose schemes in different situation. </a:t>
            </a:r>
            <a:r>
              <a:rPr lang="en" altLang="zh-CN" sz="2800" dirty="0">
                <a:effectLst/>
                <a:latin typeface="Helvetica" pitchFamily="2" charset="0"/>
              </a:rPr>
              <a:t>The prediction-based scheme has better generality than the</a:t>
            </a:r>
            <a:r>
              <a:rPr lang="zh-CN" altLang="en-US" sz="2800" dirty="0">
                <a:effectLst/>
                <a:latin typeface="Helvetica" pitchFamily="2" charset="0"/>
              </a:rPr>
              <a:t> </a:t>
            </a:r>
            <a:r>
              <a:rPr lang="en" altLang="zh-CN" sz="2800" dirty="0">
                <a:effectLst/>
                <a:latin typeface="Helvetica" pitchFamily="2" charset="0"/>
              </a:rPr>
              <a:t>query-based scheme.</a:t>
            </a:r>
            <a:endParaRPr lang="e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In addition, we can design more schemes and integrate them into our framework for more analysis scenarios.</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17</a:t>
            </a:fld>
            <a:endParaRPr lang="ko-KR" altLang="en-US"/>
          </a:p>
        </p:txBody>
      </p:sp>
    </p:spTree>
    <p:extLst>
      <p:ext uri="{BB962C8B-B14F-4D97-AF65-F5344CB8AC3E}">
        <p14:creationId xmlns:p14="http://schemas.microsoft.com/office/powerpoint/2010/main" val="936831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At last, I’d like to discuss the privacy preservation of our work. </a:t>
            </a:r>
          </a:p>
          <a:p>
            <a:pPr marL="0" marR="0" algn="just">
              <a:spcBef>
                <a:spcPts val="0"/>
              </a:spcBef>
              <a:spcAft>
                <a:spcPts val="0"/>
              </a:spcAft>
            </a:pPr>
            <a:r>
              <a:rPr lang="en" altLang="zh-CN" sz="1800" b="1" kern="100" dirty="0">
                <a:effectLst/>
                <a:latin typeface="Calibri" panose="020F0502020204030204" pitchFamily="34" charset="0"/>
                <a:ea typeface="宋体" panose="02010600030101010101" pitchFamily="2" charset="-122"/>
                <a:cs typeface="Times New Roman" panose="02020603050405020304" pitchFamily="18" charset="0"/>
              </a:rPr>
              <a:t>Secure aggregation</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 is widely used in federated learning to encrypt the model gradients of each client and avoid backtracking the original data. Secure aggregation can guarantee privacy under the threat conditions of server is honest-but-curious and server can lie to client, that is, all clients follow the protocol honestly, but the server may try to learn additional information in different ways. </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However, </a:t>
            </a:r>
            <a:r>
              <a:rPr lang="en" altLang="zh-CN" sz="1800" b="1" kern="100" dirty="0">
                <a:effectLst/>
                <a:latin typeface="Calibri" panose="020F0502020204030204" pitchFamily="34" charset="0"/>
                <a:ea typeface="宋体" panose="02010600030101010101" pitchFamily="2" charset="-122"/>
                <a:cs typeface="Times New Roman" panose="02020603050405020304" pitchFamily="18" charset="0"/>
              </a:rPr>
              <a:t>collusion among clients</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 can result in privacy leakage. Our approach employs secure aggregation to protect the privacy of transported parameters. In our implementation, if four of the five clients collude with each other, the four clients send invalid information to the server, such as zero. Consequently, the composed visualization only shows the data of the innocent client, which may lead to privacy exposure.</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18</a:t>
            </a:fld>
            <a:endParaRPr lang="ko-KR" altLang="en-US"/>
          </a:p>
        </p:txBody>
      </p:sp>
    </p:spTree>
    <p:extLst>
      <p:ext uri="{BB962C8B-B14F-4D97-AF65-F5344CB8AC3E}">
        <p14:creationId xmlns:p14="http://schemas.microsoft.com/office/powerpoint/2010/main" val="4221029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In summary, our work addresses an important aspect of decentralized visualization: privacy. The fundamental idea is to mimic the process of federated learning, and reformulate the visualization process with a new federated model. We propose two implementations: a query-based scheme, and a prediction-based scheme.</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19</a:t>
            </a:fld>
            <a:endParaRPr lang="ko-KR" altLang="en-US"/>
          </a:p>
        </p:txBody>
      </p:sp>
    </p:spTree>
    <p:extLst>
      <p:ext uri="{BB962C8B-B14F-4D97-AF65-F5344CB8AC3E}">
        <p14:creationId xmlns:p14="http://schemas.microsoft.com/office/powerpoint/2010/main" val="93796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In big data era, a large amount of data are being generated all the time and scattered over different data holders. </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It is a significant task to closely connect data holders and conduct collaborative data analysis for deeper insights and comprehensive conclusions.</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2</a:t>
            </a:fld>
            <a:endParaRPr lang="ko-KR" altLang="en-US"/>
          </a:p>
        </p:txBody>
      </p:sp>
    </p:spTree>
    <p:extLst>
      <p:ext uri="{BB962C8B-B14F-4D97-AF65-F5344CB8AC3E}">
        <p14:creationId xmlns:p14="http://schemas.microsoft.com/office/powerpoint/2010/main" val="1921250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That’s all, thank you!</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20</a:t>
            </a:fld>
            <a:endParaRPr lang="ko-KR" altLang="en-US"/>
          </a:p>
        </p:txBody>
      </p:sp>
    </p:spTree>
    <p:extLst>
      <p:ext uri="{BB962C8B-B14F-4D97-AF65-F5344CB8AC3E}">
        <p14:creationId xmlns:p14="http://schemas.microsoft.com/office/powerpoint/2010/main" val="2896257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In visualization community, two kinds of methods are commonly used for collaborative data analysis including data-intensive visualization and distributed visualization.</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In data-intensive mode, raw datasets are directly assembled, processed and visualized in a main server.</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In distributed mode, datasets and tasks are divided into pieces over various clients, and required information can be transmitted among clients.</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In the both modes, users can easily aggregate and analyze the datasets at different stages. </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However, there is a great risk of privacy leakage in the entire course of data processing. </a:t>
            </a:r>
          </a:p>
          <a:p>
            <a:pPr marL="0" marR="0" algn="just">
              <a:spcBef>
                <a:spcPts val="0"/>
              </a:spcBef>
              <a:spcAft>
                <a:spcPts val="0"/>
              </a:spcAft>
            </a:pP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点击</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for example, In the distributed mode, users can reversely infer the data information of a client through additional data information. it is urgent to provide a feasible multi-source data visualization method without privacy leakage.</a:t>
            </a:r>
          </a:p>
        </p:txBody>
      </p:sp>
      <p:sp>
        <p:nvSpPr>
          <p:cNvPr id="4" name="灯片编号占位符 3"/>
          <p:cNvSpPr>
            <a:spLocks noGrp="1"/>
          </p:cNvSpPr>
          <p:nvPr>
            <p:ph type="sldNum" sz="quarter" idx="5"/>
          </p:nvPr>
        </p:nvSpPr>
        <p:spPr/>
        <p:txBody>
          <a:bodyPr/>
          <a:lstStyle/>
          <a:p>
            <a:fld id="{1CC2BFED-0102-4B42-BB7E-D3D15FF778B8}" type="slidenum">
              <a:rPr lang="ko-KR" altLang="en-US" smtClean="0"/>
              <a:t>3</a:t>
            </a:fld>
            <a:endParaRPr lang="ko-KR" altLang="en-US"/>
          </a:p>
        </p:txBody>
      </p:sp>
    </p:spTree>
    <p:extLst>
      <p:ext uri="{BB962C8B-B14F-4D97-AF65-F5344CB8AC3E}">
        <p14:creationId xmlns:p14="http://schemas.microsoft.com/office/powerpoint/2010/main" val="613941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privacy-aware visualization has been explored in the visualization community</a:t>
            </a:r>
          </a:p>
          <a:p>
            <a:pPr marL="0" marR="0" algn="just">
              <a:spcBef>
                <a:spcPts val="0"/>
              </a:spcBef>
              <a:spcAft>
                <a:spcPts val="0"/>
              </a:spcAft>
            </a:pPr>
            <a:r>
              <a:rPr lang="zh-CN" altLang="en"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existing works emphasize on protecting data leakage within a centralized visualization process</a:t>
            </a:r>
          </a:p>
          <a:p>
            <a:pPr marL="0" marR="0" algn="just">
              <a:spcBef>
                <a:spcPts val="0"/>
              </a:spcBef>
              <a:spcAft>
                <a:spcPts val="0"/>
              </a:spcAft>
            </a:pPr>
            <a:r>
              <a:rPr lang="zh-CN" altLang="en"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There are still a few challenges for tackling privacy issue in the decentralized visualization</a:t>
            </a:r>
            <a:r>
              <a:rPr lang="zh-CN" altLang="en" sz="1800" kern="100" dirty="0">
                <a:effectLst/>
                <a:latin typeface="宋体" panose="02010600030101010101" pitchFamily="2" charset="-122"/>
                <a:ea typeface="宋体" panose="02010600030101010101" pitchFamily="2" charset="-122"/>
                <a:cs typeface="Times New Roman" panose="02020603050405020304" pitchFamily="18" charset="0"/>
              </a:rPr>
              <a:t>：</a:t>
            </a:r>
            <a:endParaRPr lang="e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 A conventional visualization pipeline consists of multiple steps, including data processing, transformation, visual mapping, and user interaction. Data leakage can take place in each step in decentralized mode. Data encryption should be thoroughly incorporated as a necessary component.</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 For the reason of privacy protection, data in local modules should be kept locally, and only desensitized information can be transmitted to the global module.</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 finally, It is important to evaluate the validity and usability of decentralized visualization in the protection of privacy and collective analysis based on multisource datasets.</a:t>
            </a:r>
          </a:p>
        </p:txBody>
      </p:sp>
      <p:sp>
        <p:nvSpPr>
          <p:cNvPr id="4" name="灯片编号占位符 3"/>
          <p:cNvSpPr>
            <a:spLocks noGrp="1"/>
          </p:cNvSpPr>
          <p:nvPr>
            <p:ph type="sldNum" sz="quarter" idx="5"/>
          </p:nvPr>
        </p:nvSpPr>
        <p:spPr/>
        <p:txBody>
          <a:bodyPr/>
          <a:lstStyle/>
          <a:p>
            <a:fld id="{1CC2BFED-0102-4B42-BB7E-D3D15FF778B8}" type="slidenum">
              <a:rPr lang="ko-KR" altLang="en-US" smtClean="0"/>
              <a:t>4</a:t>
            </a:fld>
            <a:endParaRPr lang="ko-KR" altLang="en-US"/>
          </a:p>
        </p:txBody>
      </p:sp>
    </p:spTree>
    <p:extLst>
      <p:ext uri="{BB962C8B-B14F-4D97-AF65-F5344CB8AC3E}">
        <p14:creationId xmlns:p14="http://schemas.microsoft.com/office/powerpoint/2010/main" val="53051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So we present a novel federated visualization framework for visualizing aggregated visual query of decentralized data. </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and propose two implementation schemes for different data analysis scenarios. They are integrated into the proposed framework.</a:t>
            </a:r>
          </a:p>
          <a:p>
            <a:pPr marL="0" marR="0" algn="just">
              <a:spcBef>
                <a:spcPts val="0"/>
              </a:spcBef>
              <a:spcAft>
                <a:spcPts val="0"/>
              </a:spcAft>
            </a:pP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last</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 we evaluate and verify our framework based on real world data. Experiments and cases demonstrate that effective visual analysis can be conducted while preserving privacy.</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5</a:t>
            </a:fld>
            <a:endParaRPr lang="ko-KR" altLang="en-US"/>
          </a:p>
        </p:txBody>
      </p:sp>
    </p:spTree>
    <p:extLst>
      <p:ext uri="{BB962C8B-B14F-4D97-AF65-F5344CB8AC3E}">
        <p14:creationId xmlns:p14="http://schemas.microsoft.com/office/powerpoint/2010/main" val="881294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Next we introduce our approach</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First we need to think about a question</a:t>
            </a:r>
            <a:r>
              <a:rPr lang="zh-CN" altLang="en"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How to tackle privacy issue in the decentralized visualization?</a:t>
            </a:r>
          </a:p>
          <a:p>
            <a:pPr marL="0" marR="0" lvl="0" indent="0" algn="just"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In the field of data mining, facing the challenges of data privacy in distributed machine learning, </a:t>
            </a:r>
          </a:p>
          <a:p>
            <a:pPr marL="0" marR="0" lvl="0" indent="0" algn="just"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federated learning employs a shared global model to federate the learned local models that run only in individual clients, </a:t>
            </a:r>
          </a:p>
          <a:p>
            <a:pPr marL="0" marR="0" lvl="0" indent="0" algn="just"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and uses a variety of encryption schemes in the data transmission process.</a:t>
            </a:r>
          </a:p>
          <a:p>
            <a:pPr marL="0" marR="0" algn="just">
              <a:spcBef>
                <a:spcPts val="0"/>
              </a:spcBef>
              <a:spcAft>
                <a:spcPts val="0"/>
              </a:spcAft>
            </a:pPr>
            <a:endParaRPr lang="e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6</a:t>
            </a:fld>
            <a:endParaRPr lang="ko-KR" altLang="en-US"/>
          </a:p>
        </p:txBody>
      </p:sp>
    </p:spTree>
    <p:extLst>
      <p:ext uri="{BB962C8B-B14F-4D97-AF65-F5344CB8AC3E}">
        <p14:creationId xmlns:p14="http://schemas.microsoft.com/office/powerpoint/2010/main" val="186856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Inspired by the idea of federating learned features rather than raw data, we design a federated aggregation visualization strategy.</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We divide the tasks of data transformation and visual mapping into pieces in local clients, </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each client locally performs data transformations and visual encodings with its associated data.</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Then we compose encrypted visual features or parameters in a server, or to say a shared global module.</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pipeline for federated visualization consists of four main stages.</a:t>
            </a: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7</a:t>
            </a:fld>
            <a:endParaRPr lang="ko-KR" altLang="en-US"/>
          </a:p>
        </p:txBody>
      </p:sp>
    </p:spTree>
    <p:extLst>
      <p:ext uri="{BB962C8B-B14F-4D97-AF65-F5344CB8AC3E}">
        <p14:creationId xmlns:p14="http://schemas.microsoft.com/office/powerpoint/2010/main" val="3602950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lang="zh-CN" altLang="en"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data filtering</a:t>
            </a:r>
            <a:r>
              <a:rPr lang="zh-CN" altLang="en" sz="1800" kern="1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kern="100" dirty="0">
                <a:effectLst/>
                <a:latin typeface="宋体" panose="02010600030101010101" pitchFamily="2" charset="-122"/>
                <a:ea typeface="宋体" panose="02010600030101010101" pitchFamily="2" charset="-122"/>
                <a:cs typeface="Times New Roman" panose="02020603050405020304" pitchFamily="18" charset="0"/>
              </a:rPr>
              <a:t>First,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 </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data in a specific latitude and longitude range is specified by analysts, each client conduct data filtering locally</a:t>
            </a:r>
          </a:p>
          <a:p>
            <a:pPr marL="0" marR="0" algn="just">
              <a:spcBef>
                <a:spcPts val="0"/>
              </a:spcBef>
              <a:spcAft>
                <a:spcPts val="0"/>
              </a:spcAft>
            </a:pP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a:t>
            </a:r>
          </a:p>
          <a:p>
            <a:pPr marL="0" marR="0" algn="just">
              <a:spcBef>
                <a:spcPts val="0"/>
              </a:spcBef>
              <a:spcAft>
                <a:spcPts val="0"/>
              </a:spcAft>
            </a:pP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partition</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and</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aggregation</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a:t>
            </a:r>
            <a:endPar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marR="0" algn="just">
              <a:spcBef>
                <a:spcPts val="0"/>
              </a:spcBef>
              <a:spcAft>
                <a:spcPts val="0"/>
              </a:spcAft>
            </a:pP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（点）</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For each client, its data is partitioned into small pieces uniformly. The resolution of the partition can be predefined or interactively specified subject to the employed visual forms. For instance, creating a heatmap requires dividing the data over a 2D grid.</a:t>
            </a:r>
          </a:p>
          <a:p>
            <a:pPr marL="0" marR="0" algn="just">
              <a:spcBef>
                <a:spcPts val="0"/>
              </a:spcBef>
              <a:spcAft>
                <a:spcPts val="0"/>
              </a:spcAft>
            </a:pP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（点）</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Then, data aggregation is performed over each binned range of the partition. </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（点）</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aggregated values are mapped into visual features, forming a visual feature set Ai. Each element </a:t>
            </a:r>
            <a:r>
              <a:rPr lang="en" altLang="zh-CN" sz="1800" kern="100" dirty="0" err="1">
                <a:effectLst/>
                <a:latin typeface="Calibri" panose="020F0502020204030204" pitchFamily="34" charset="0"/>
                <a:ea typeface="宋体" panose="02010600030101010101" pitchFamily="2" charset="-122"/>
                <a:cs typeface="Times New Roman" panose="02020603050405020304" pitchFamily="18" charset="0"/>
              </a:rPr>
              <a:t>aj</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 of Ai is a key-value pair. Here, </a:t>
            </a:r>
            <a:r>
              <a:rPr lang="en" altLang="zh-CN" sz="1800" kern="100" dirty="0" err="1">
                <a:effectLst/>
                <a:latin typeface="Calibri" panose="020F0502020204030204" pitchFamily="34" charset="0"/>
                <a:ea typeface="宋体" panose="02010600030101010101" pitchFamily="2" charset="-122"/>
                <a:cs typeface="Times New Roman" panose="02020603050405020304" pitchFamily="18" charset="0"/>
              </a:rPr>
              <a:t>indexj</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 denotes the index, and d is the feature values of </a:t>
            </a:r>
            <a:r>
              <a:rPr lang="en" altLang="zh-CN" sz="1800" kern="100" dirty="0" err="1">
                <a:effectLst/>
                <a:latin typeface="Calibri" panose="020F0502020204030204" pitchFamily="34" charset="0"/>
                <a:ea typeface="宋体" panose="02010600030101010101" pitchFamily="2" charset="-122"/>
                <a:cs typeface="Times New Roman" panose="02020603050405020304" pitchFamily="18" charset="0"/>
              </a:rPr>
              <a:t>indexj</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（点）</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This process is performed on each client, resulting in visual features with identical dimensions.</a:t>
            </a:r>
          </a:p>
          <a:p>
            <a:pPr marL="0" marR="0" algn="just">
              <a:spcBef>
                <a:spcPts val="0"/>
              </a:spcBef>
              <a:spcAft>
                <a:spcPts val="0"/>
              </a:spcAft>
            </a:pP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p>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(data</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representation)</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This process requires analysts to encode and encrypt visual features in each client and utilize them in the server.</a:t>
            </a:r>
          </a:p>
          <a:p>
            <a:pPr marL="0" marR="0" algn="just">
              <a:spcBef>
                <a:spcPts val="0"/>
              </a:spcBef>
              <a:spcAft>
                <a:spcPts val="0"/>
              </a:spcAft>
            </a:pP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r>
              <a:rPr lang="zh-CN" altLang="en-US" sz="1800" kern="100" dirty="0">
                <a:effectLst/>
                <a:latin typeface="宋体" panose="02010600030101010101" pitchFamily="2" charset="-122"/>
                <a:ea typeface="宋体" panose="02010600030101010101" pitchFamily="2" charset="-122"/>
                <a:cs typeface="Times New Roman" panose="02020603050405020304" pitchFamily="18" charset="0"/>
              </a:rPr>
              <a:t>点击</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a:t>
            </a:r>
          </a:p>
          <a:p>
            <a:pPr marL="0" marR="0" algn="just">
              <a:spcBef>
                <a:spcPts val="0"/>
              </a:spcBef>
              <a:spcAft>
                <a:spcPts val="0"/>
              </a:spcAft>
            </a:pP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(visualization</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generation)</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Based on the encrypted visual features from local clients, the server composes a set of global visual features and generates a visualization. This process provides an additional layer of privacy preservation for the generated visualization in to prevent attackers from re-identifying small sample size data via the visualization.</a:t>
            </a:r>
          </a:p>
          <a:p>
            <a:pPr marL="0" marR="0" algn="just">
              <a:spcBef>
                <a:spcPts val="0"/>
              </a:spcBef>
              <a:spcAft>
                <a:spcPts val="0"/>
              </a:spcAft>
            </a:pPr>
            <a:endParaRPr lang="e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endParaRPr lang="e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1CC2BFED-0102-4B42-BB7E-D3D15FF778B8}" type="slidenum">
              <a:rPr lang="ko-KR" altLang="en-US" smtClean="0"/>
              <a:t>8</a:t>
            </a:fld>
            <a:endParaRPr lang="ko-KR" altLang="en-US"/>
          </a:p>
        </p:txBody>
      </p:sp>
    </p:spTree>
    <p:extLst>
      <p:ext uri="{BB962C8B-B14F-4D97-AF65-F5344CB8AC3E}">
        <p14:creationId xmlns:p14="http://schemas.microsoft.com/office/powerpoint/2010/main" val="1533103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Next we go into the schemes for the third stage. it is crucial that the visual features of each client are not exposed during the transmission process.</a:t>
            </a:r>
          </a:p>
          <a:p>
            <a:pPr marL="0" marR="0" algn="just">
              <a:spcBef>
                <a:spcPts val="0"/>
              </a:spcBef>
              <a:spcAft>
                <a:spcPts val="0"/>
              </a:spcAft>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Query-based scheme encodes local visual features using secure aggregation techniques.</a:t>
            </a:r>
          </a:p>
          <a:p>
            <a:pPr marL="0" marR="0" lvl="0" indent="0" algn="just"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first step is Sampling random vectors, Each pair of clients first prepares a random vector for each other. Specifically, Ri, j and </a:t>
            </a:r>
            <a:r>
              <a:rPr lang="en" altLang="zh-CN" sz="1800" kern="100" dirty="0" err="1">
                <a:effectLst/>
                <a:latin typeface="Calibri" panose="020F0502020204030204" pitchFamily="34" charset="0"/>
                <a:ea typeface="宋体" panose="02010600030101010101" pitchFamily="2" charset="-122"/>
                <a:cs typeface="Times New Roman" panose="02020603050405020304" pitchFamily="18" charset="0"/>
              </a:rPr>
              <a:t>Rj,i</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 are a one-to-one pair.</a:t>
            </a:r>
          </a:p>
          <a:p>
            <a:pPr marL="0" marR="0" lvl="0" indent="0" algn="just" defTabSz="914400" rtl="0" eaLnBrk="1" fontAlgn="auto" latinLnBrk="1" hangingPunct="1">
              <a:lnSpc>
                <a:spcPct val="100000"/>
              </a:lnSpc>
              <a:spcBef>
                <a:spcPts val="0"/>
              </a:spcBef>
              <a:spcAft>
                <a:spcPts val="0"/>
              </a:spcAft>
              <a:buClrTx/>
              <a:buSzTx/>
              <a:buFontTx/>
              <a:buNone/>
              <a:tabLst/>
              <a:defRPr/>
            </a:pP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The third step is Computing global visual features in the server. The server receives the perturbed vectors uploaded by clients, and sums them. The sum is guaranteed to be accurate visual features because the paired perturbations in upload</a:t>
            </a:r>
            <a:r>
              <a:rPr lang="zh-CN" altLang="en-US" sz="1800" kern="100" dirty="0">
                <a:effectLst/>
                <a:latin typeface="Calibri" panose="020F0502020204030204" pitchFamily="34" charset="0"/>
                <a:ea typeface="宋体" panose="02010600030101010101" pitchFamily="2" charset="-122"/>
                <a:cs typeface="Times New Roman" panose="02020603050405020304" pitchFamily="18" charset="0"/>
              </a:rPr>
              <a:t> </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data</a:t>
            </a:r>
            <a:r>
              <a:rPr lang="en" altLang="zh-CN" sz="1800" kern="100" dirty="0">
                <a:effectLst/>
                <a:latin typeface="Calibri" panose="020F0502020204030204" pitchFamily="34" charset="0"/>
                <a:ea typeface="宋体" panose="02010600030101010101" pitchFamily="2" charset="-122"/>
                <a:cs typeface="Times New Roman" panose="02020603050405020304" pitchFamily="18" charset="0"/>
              </a:rPr>
              <a:t> are neutralized. And the values of each client will not be inferred.</a:t>
            </a:r>
          </a:p>
          <a:p>
            <a:pPr marL="0" marR="0" algn="just">
              <a:spcBef>
                <a:spcPts val="0"/>
              </a:spcBef>
              <a:spcAft>
                <a:spcPts val="0"/>
              </a:spcAft>
            </a:pPr>
            <a:endParaRPr lang="e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1CC2BFED-0102-4B42-BB7E-D3D15FF778B8}" type="slidenum">
              <a:rPr lang="ko-KR" altLang="en-US" smtClean="0"/>
              <a:t>9</a:t>
            </a:fld>
            <a:endParaRPr lang="ko-KR" altLang="en-US"/>
          </a:p>
        </p:txBody>
      </p:sp>
    </p:spTree>
    <p:extLst>
      <p:ext uri="{BB962C8B-B14F-4D97-AF65-F5344CB8AC3E}">
        <p14:creationId xmlns:p14="http://schemas.microsoft.com/office/powerpoint/2010/main" val="7239458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제목 슬라이드">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E9C88E-8ADB-AC57-E10D-8E8FCB651701}"/>
              </a:ext>
            </a:extLst>
          </p:cNvPr>
          <p:cNvSpPr txBox="1"/>
          <p:nvPr userDrawn="1"/>
        </p:nvSpPr>
        <p:spPr>
          <a:xfrm>
            <a:off x="2359342" y="612942"/>
            <a:ext cx="7090512" cy="2308324"/>
          </a:xfrm>
          <a:prstGeom prst="rect">
            <a:avLst/>
          </a:prstGeom>
        </p:spPr>
        <p:txBody>
          <a:bodyPr>
            <a:normAutofit/>
          </a:bodyPr>
          <a:lstStyle>
            <a:lvl1pPr>
              <a:lnSpc>
                <a:spcPct val="90000"/>
              </a:lnSpc>
              <a:spcBef>
                <a:spcPct val="0"/>
              </a:spcBef>
              <a:buNone/>
              <a:defRPr sz="8000">
                <a:solidFill>
                  <a:srgbClr val="3B3F4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ltLang="en-US" dirty="0" err="1"/>
              <a:t>PacificVis</a:t>
            </a:r>
            <a:r>
              <a:rPr lang="en-US" altLang="en-US" dirty="0"/>
              <a:t> 2023</a:t>
            </a:r>
            <a:endParaRPr lang="ko-KR" altLang="en-US" dirty="0"/>
          </a:p>
        </p:txBody>
      </p:sp>
      <p:pic>
        <p:nvPicPr>
          <p:cNvPr id="14" name="그림 13">
            <a:extLst>
              <a:ext uri="{FF2B5EF4-FFF2-40B4-BE49-F238E27FC236}">
                <a16:creationId xmlns:a16="http://schemas.microsoft.com/office/drawing/2014/main" id="{856CE232-1BA6-F3D8-CD96-F6F4EAC17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47765" y="654430"/>
            <a:ext cx="252699" cy="252642"/>
          </a:xfrm>
          <a:prstGeom prst="rect">
            <a:avLst/>
          </a:prstGeom>
        </p:spPr>
      </p:pic>
      <p:grpSp>
        <p:nvGrpSpPr>
          <p:cNvPr id="101" name="그룹 100">
            <a:extLst>
              <a:ext uri="{FF2B5EF4-FFF2-40B4-BE49-F238E27FC236}">
                <a16:creationId xmlns:a16="http://schemas.microsoft.com/office/drawing/2014/main" id="{E39CDEB7-02D8-F6C2-35D1-D3DED12F0EDF}"/>
              </a:ext>
            </a:extLst>
          </p:cNvPr>
          <p:cNvGrpSpPr/>
          <p:nvPr userDrawn="1"/>
        </p:nvGrpSpPr>
        <p:grpSpPr>
          <a:xfrm>
            <a:off x="10235413" y="258536"/>
            <a:ext cx="1975629" cy="3208200"/>
            <a:chOff x="10060727" y="258536"/>
            <a:chExt cx="2150315" cy="3491870"/>
          </a:xfrm>
        </p:grpSpPr>
        <p:grpSp>
          <p:nvGrpSpPr>
            <p:cNvPr id="102" name="그룹 101">
              <a:extLst>
                <a:ext uri="{FF2B5EF4-FFF2-40B4-BE49-F238E27FC236}">
                  <a16:creationId xmlns:a16="http://schemas.microsoft.com/office/drawing/2014/main" id="{B4C1C776-E285-D5D5-FCD6-14F6D99EB045}"/>
                </a:ext>
              </a:extLst>
            </p:cNvPr>
            <p:cNvGrpSpPr/>
            <p:nvPr/>
          </p:nvGrpSpPr>
          <p:grpSpPr>
            <a:xfrm>
              <a:off x="10060727" y="1592831"/>
              <a:ext cx="2150315" cy="2157575"/>
              <a:chOff x="5195284" y="10683834"/>
              <a:chExt cx="4768174" cy="4784271"/>
            </a:xfrm>
          </p:grpSpPr>
          <p:sp>
            <p:nvSpPr>
              <p:cNvPr id="112" name="직사각형 111">
                <a:extLst>
                  <a:ext uri="{FF2B5EF4-FFF2-40B4-BE49-F238E27FC236}">
                    <a16:creationId xmlns:a16="http://schemas.microsoft.com/office/drawing/2014/main" id="{19717628-0754-AAF5-717B-BCE87603178A}"/>
                  </a:ext>
                </a:extLst>
              </p:cNvPr>
              <p:cNvSpPr/>
              <p:nvPr/>
            </p:nvSpPr>
            <p:spPr>
              <a:xfrm>
                <a:off x="5195284" y="10683834"/>
                <a:ext cx="4764247" cy="4764246"/>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3" name="타원 112">
                <a:extLst>
                  <a:ext uri="{FF2B5EF4-FFF2-40B4-BE49-F238E27FC236}">
                    <a16:creationId xmlns:a16="http://schemas.microsoft.com/office/drawing/2014/main" id="{A15CEE39-EF71-601E-1033-915AB003F7CD}"/>
                  </a:ext>
                </a:extLst>
              </p:cNvPr>
              <p:cNvSpPr/>
              <p:nvPr/>
            </p:nvSpPr>
            <p:spPr>
              <a:xfrm>
                <a:off x="5195284" y="10699931"/>
                <a:ext cx="4768174" cy="4768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 name="직사각형 113">
                <a:extLst>
                  <a:ext uri="{FF2B5EF4-FFF2-40B4-BE49-F238E27FC236}">
                    <a16:creationId xmlns:a16="http://schemas.microsoft.com/office/drawing/2014/main" id="{20209DAE-A360-3885-F1CA-48BF7D1B511F}"/>
                  </a:ext>
                </a:extLst>
              </p:cNvPr>
              <p:cNvSpPr/>
              <p:nvPr/>
            </p:nvSpPr>
            <p:spPr>
              <a:xfrm>
                <a:off x="5195284" y="10683841"/>
                <a:ext cx="2376111" cy="4764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5" name="직사각형 114">
                <a:extLst>
                  <a:ext uri="{FF2B5EF4-FFF2-40B4-BE49-F238E27FC236}">
                    <a16:creationId xmlns:a16="http://schemas.microsoft.com/office/drawing/2014/main" id="{C1F28EE4-C60A-911F-CD1D-5FB830676E8A}"/>
                  </a:ext>
                </a:extLst>
              </p:cNvPr>
              <p:cNvSpPr/>
              <p:nvPr/>
            </p:nvSpPr>
            <p:spPr>
              <a:xfrm>
                <a:off x="5789002" y="13067071"/>
                <a:ext cx="4170528" cy="238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03" name="그룹 102">
              <a:extLst>
                <a:ext uri="{FF2B5EF4-FFF2-40B4-BE49-F238E27FC236}">
                  <a16:creationId xmlns:a16="http://schemas.microsoft.com/office/drawing/2014/main" id="{55450CC3-A8E9-A7DC-0F87-68046D3D4CBB}"/>
                </a:ext>
              </a:extLst>
            </p:cNvPr>
            <p:cNvGrpSpPr/>
            <p:nvPr/>
          </p:nvGrpSpPr>
          <p:grpSpPr>
            <a:xfrm>
              <a:off x="11129608" y="258536"/>
              <a:ext cx="1078756" cy="1104283"/>
              <a:chOff x="28650701" y="211480"/>
              <a:chExt cx="1680437" cy="1720204"/>
            </a:xfrm>
          </p:grpSpPr>
          <p:grpSp>
            <p:nvGrpSpPr>
              <p:cNvPr id="104" name="그룹 103">
                <a:extLst>
                  <a:ext uri="{FF2B5EF4-FFF2-40B4-BE49-F238E27FC236}">
                    <a16:creationId xmlns:a16="http://schemas.microsoft.com/office/drawing/2014/main" id="{173FF9DA-D90F-6EB2-FAA2-4D6F7E75B42C}"/>
                  </a:ext>
                </a:extLst>
              </p:cNvPr>
              <p:cNvGrpSpPr/>
              <p:nvPr/>
            </p:nvGrpSpPr>
            <p:grpSpPr>
              <a:xfrm>
                <a:off x="28650701" y="211480"/>
                <a:ext cx="1680437" cy="1720201"/>
                <a:chOff x="26448038" y="81251"/>
                <a:chExt cx="4034118" cy="1743489"/>
              </a:xfrm>
            </p:grpSpPr>
            <p:sp>
              <p:nvSpPr>
                <p:cNvPr id="107" name="직사각형 106">
                  <a:extLst>
                    <a:ext uri="{FF2B5EF4-FFF2-40B4-BE49-F238E27FC236}">
                      <a16:creationId xmlns:a16="http://schemas.microsoft.com/office/drawing/2014/main" id="{D0B62464-489E-2190-A371-F0921E4EC97A}"/>
                    </a:ext>
                  </a:extLst>
                </p:cNvPr>
                <p:cNvSpPr/>
                <p:nvPr/>
              </p:nvSpPr>
              <p:spPr>
                <a:xfrm>
                  <a:off x="26448038" y="81251"/>
                  <a:ext cx="1947130" cy="402846"/>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8" name="직사각형 107">
                  <a:extLst>
                    <a:ext uri="{FF2B5EF4-FFF2-40B4-BE49-F238E27FC236}">
                      <a16:creationId xmlns:a16="http://schemas.microsoft.com/office/drawing/2014/main" id="{72A5AA18-3880-306E-5580-A2951194B83A}"/>
                    </a:ext>
                  </a:extLst>
                </p:cNvPr>
                <p:cNvSpPr/>
                <p:nvPr/>
              </p:nvSpPr>
              <p:spPr>
                <a:xfrm>
                  <a:off x="26448038" y="774040"/>
                  <a:ext cx="4034118" cy="402846"/>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9" name="직사각형 108">
                  <a:extLst>
                    <a:ext uri="{FF2B5EF4-FFF2-40B4-BE49-F238E27FC236}">
                      <a16:creationId xmlns:a16="http://schemas.microsoft.com/office/drawing/2014/main" id="{4B7C3D53-B37F-ADED-0E2F-F8ED96F7B630}"/>
                    </a:ext>
                  </a:extLst>
                </p:cNvPr>
                <p:cNvSpPr/>
                <p:nvPr/>
              </p:nvSpPr>
              <p:spPr>
                <a:xfrm>
                  <a:off x="28535026" y="81251"/>
                  <a:ext cx="1947130" cy="402846"/>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0" name="직사각형 109">
                  <a:extLst>
                    <a:ext uri="{FF2B5EF4-FFF2-40B4-BE49-F238E27FC236}">
                      <a16:creationId xmlns:a16="http://schemas.microsoft.com/office/drawing/2014/main" id="{B591BB1C-8185-4521-5E86-34A2BD4C228F}"/>
                    </a:ext>
                  </a:extLst>
                </p:cNvPr>
                <p:cNvSpPr/>
                <p:nvPr/>
              </p:nvSpPr>
              <p:spPr>
                <a:xfrm>
                  <a:off x="26448038" y="1421894"/>
                  <a:ext cx="1947130" cy="402846"/>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1" name="직사각형 110">
                  <a:extLst>
                    <a:ext uri="{FF2B5EF4-FFF2-40B4-BE49-F238E27FC236}">
                      <a16:creationId xmlns:a16="http://schemas.microsoft.com/office/drawing/2014/main" id="{C6C00BD6-0785-CA6E-8863-B18747E0455A}"/>
                    </a:ext>
                  </a:extLst>
                </p:cNvPr>
                <p:cNvSpPr/>
                <p:nvPr/>
              </p:nvSpPr>
              <p:spPr>
                <a:xfrm>
                  <a:off x="28535026" y="1421894"/>
                  <a:ext cx="1947130" cy="402846"/>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5" name="직사각형 104">
                <a:extLst>
                  <a:ext uri="{FF2B5EF4-FFF2-40B4-BE49-F238E27FC236}">
                    <a16:creationId xmlns:a16="http://schemas.microsoft.com/office/drawing/2014/main" id="{C007AE04-8E01-A844-AD1D-08CF6C5BFDC9}"/>
                  </a:ext>
                </a:extLst>
              </p:cNvPr>
              <p:cNvSpPr/>
              <p:nvPr/>
            </p:nvSpPr>
            <p:spPr>
              <a:xfrm rot="5400000">
                <a:off x="29315943" y="265665"/>
                <a:ext cx="397468" cy="289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6" name="직사각형 105">
                <a:extLst>
                  <a:ext uri="{FF2B5EF4-FFF2-40B4-BE49-F238E27FC236}">
                    <a16:creationId xmlns:a16="http://schemas.microsoft.com/office/drawing/2014/main" id="{49FEF795-644F-A074-B690-7EAA9E7B22D5}"/>
                  </a:ext>
                </a:extLst>
              </p:cNvPr>
              <p:cNvSpPr/>
              <p:nvPr/>
            </p:nvSpPr>
            <p:spPr>
              <a:xfrm rot="5400000">
                <a:off x="29292187" y="1588402"/>
                <a:ext cx="397466" cy="289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cxnSp>
        <p:nvCxnSpPr>
          <p:cNvPr id="124" name="직선 연결선 123">
            <a:extLst>
              <a:ext uri="{FF2B5EF4-FFF2-40B4-BE49-F238E27FC236}">
                <a16:creationId xmlns:a16="http://schemas.microsoft.com/office/drawing/2014/main" id="{94300E0A-DB3A-6949-D5CA-9B6928821CE1}"/>
              </a:ext>
            </a:extLst>
          </p:cNvPr>
          <p:cNvCxnSpPr>
            <a:cxnSpLocks/>
          </p:cNvCxnSpPr>
          <p:nvPr userDrawn="1"/>
        </p:nvCxnSpPr>
        <p:spPr>
          <a:xfrm>
            <a:off x="452992" y="2253430"/>
            <a:ext cx="11359297" cy="0"/>
          </a:xfrm>
          <a:prstGeom prst="line">
            <a:avLst/>
          </a:prstGeom>
          <a:ln w="19050">
            <a:solidFill>
              <a:schemeClr val="tx1">
                <a:lumMod val="65000"/>
                <a:lumOff val="35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99" name="제목 1">
            <a:extLst>
              <a:ext uri="{FF2B5EF4-FFF2-40B4-BE49-F238E27FC236}">
                <a16:creationId xmlns:a16="http://schemas.microsoft.com/office/drawing/2014/main" id="{AA138844-D5E7-0BD8-7682-B4F1CA07A73A}"/>
              </a:ext>
            </a:extLst>
          </p:cNvPr>
          <p:cNvSpPr>
            <a:spLocks noGrp="1"/>
          </p:cNvSpPr>
          <p:nvPr>
            <p:ph type="title"/>
          </p:nvPr>
        </p:nvSpPr>
        <p:spPr>
          <a:xfrm>
            <a:off x="838200" y="2736692"/>
            <a:ext cx="10515600" cy="1581235"/>
          </a:xfrm>
        </p:spPr>
        <p:txBody>
          <a:bodyPr vert="horz" wrap="square" lIns="91440" tIns="45720" rIns="91440" bIns="45720" rtlCol="0" anchor="ctr" anchorCtr="0">
            <a:normAutofit/>
          </a:bodyPr>
          <a:lstStyle>
            <a:lvl1pPr algn="ctr">
              <a:defRPr lang="ko-KR" altLang="en-US" sz="4600">
                <a:solidFill>
                  <a:srgbClr val="041562"/>
                </a:solidFill>
                <a:latin typeface="Tahoma" panose="020B0604030504040204" pitchFamily="34" charset="0"/>
                <a:ea typeface="Tahoma" panose="020B0604030504040204" pitchFamily="34" charset="0"/>
                <a:cs typeface="Tahoma" panose="020B0604030504040204" pitchFamily="34" charset="0"/>
              </a:defRPr>
            </a:lvl1pPr>
          </a:lstStyle>
          <a:p>
            <a:pPr algn="l"/>
            <a:endParaRPr lang="en-US" altLang="en-US" sz="4600" dirty="0">
              <a:solidFill>
                <a:srgbClr val="041562"/>
              </a:solidFill>
              <a:latin typeface="Tahoma" panose="020B0604030504040204" pitchFamily="34" charset="0"/>
              <a:ea typeface="Tahoma" panose="020B0604030504040204" pitchFamily="34" charset="0"/>
              <a:cs typeface="Tahoma" panose="020B0604030504040204" pitchFamily="34" charset="0"/>
            </a:endParaRPr>
          </a:p>
        </p:txBody>
      </p:sp>
      <p:sp>
        <p:nvSpPr>
          <p:cNvPr id="100" name="텍스트 개체 틀 5">
            <a:extLst>
              <a:ext uri="{FF2B5EF4-FFF2-40B4-BE49-F238E27FC236}">
                <a16:creationId xmlns:a16="http://schemas.microsoft.com/office/drawing/2014/main" id="{8EF471DE-ED2B-3775-4745-730E37F3135B}"/>
              </a:ext>
            </a:extLst>
          </p:cNvPr>
          <p:cNvSpPr>
            <a:spLocks noGrp="1"/>
          </p:cNvSpPr>
          <p:nvPr>
            <p:ph type="body" sz="quarter" idx="10"/>
          </p:nvPr>
        </p:nvSpPr>
        <p:spPr>
          <a:xfrm>
            <a:off x="939800" y="4444097"/>
            <a:ext cx="10312400" cy="1676400"/>
          </a:xfrm>
        </p:spPr>
        <p:txBody>
          <a:bodyPr vert="horz" lIns="91440" tIns="45720" rIns="91440" bIns="45720" rtlCol="0">
            <a:normAutofit/>
          </a:bodyPr>
          <a:lstStyle>
            <a:lvl1pPr marL="0" indent="0" algn="ctr">
              <a:buNone/>
              <a:defRPr lang="ko-KR" altLang="en-US" sz="3000" smtClean="0">
                <a:solidFill>
                  <a:srgbClr val="C00000"/>
                </a:solidFill>
                <a:latin typeface="Tahoma" panose="020B0604030504040204" pitchFamily="34" charset="0"/>
                <a:ea typeface="Tahoma" panose="020B0604030504040204" pitchFamily="34" charset="0"/>
                <a:cs typeface="Tahoma" panose="020B0604030504040204" pitchFamily="34" charset="0"/>
              </a:defRPr>
            </a:lvl1pPr>
            <a:lvl2pPr>
              <a:defRPr lang="ko-KR" altLang="en-US" smtClean="0"/>
            </a:lvl2pPr>
            <a:lvl3pPr>
              <a:defRPr lang="ko-KR" altLang="en-US" smtClean="0"/>
            </a:lvl3pPr>
            <a:lvl4pPr>
              <a:defRPr lang="ko-KR" altLang="en-US" smtClean="0"/>
            </a:lvl4pPr>
            <a:lvl5pPr>
              <a:defRPr lang="ko-KR" altLang="en-US"/>
            </a:lvl5pPr>
          </a:lstStyle>
          <a:p>
            <a:pPr algn="l">
              <a:spcBef>
                <a:spcPct val="0"/>
              </a:spcBef>
            </a:pPr>
            <a:endParaRPr lang="en-US" altLang="en-US" sz="30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7" name="그룹 6">
            <a:extLst>
              <a:ext uri="{FF2B5EF4-FFF2-40B4-BE49-F238E27FC236}">
                <a16:creationId xmlns:a16="http://schemas.microsoft.com/office/drawing/2014/main" id="{6057A71D-C861-4982-0F8B-5179D5D58FF9}"/>
              </a:ext>
            </a:extLst>
          </p:cNvPr>
          <p:cNvGrpSpPr/>
          <p:nvPr userDrawn="1"/>
        </p:nvGrpSpPr>
        <p:grpSpPr>
          <a:xfrm rot="21308318">
            <a:off x="568763" y="233376"/>
            <a:ext cx="1560783" cy="1559584"/>
            <a:chOff x="3200063" y="3057249"/>
            <a:chExt cx="3106825" cy="3104438"/>
          </a:xfrm>
        </p:grpSpPr>
        <p:sp>
          <p:nvSpPr>
            <p:cNvPr id="11" name="부분 원형 10">
              <a:extLst>
                <a:ext uri="{FF2B5EF4-FFF2-40B4-BE49-F238E27FC236}">
                  <a16:creationId xmlns:a16="http://schemas.microsoft.com/office/drawing/2014/main" id="{E13E0176-B439-F924-8BCE-D18D569E94E6}"/>
                </a:ext>
              </a:extLst>
            </p:cNvPr>
            <p:cNvSpPr/>
            <p:nvPr/>
          </p:nvSpPr>
          <p:spPr>
            <a:xfrm rot="8100000">
              <a:off x="3202450" y="3057249"/>
              <a:ext cx="3104438" cy="3104438"/>
            </a:xfrm>
            <a:prstGeom prst="pie">
              <a:avLst>
                <a:gd name="adj1" fmla="val 13929247"/>
                <a:gd name="adj2" fmla="val 3011513"/>
              </a:avLst>
            </a:prstGeom>
            <a:solidFill>
              <a:srgbClr val="11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3" name="타원 12">
              <a:extLst>
                <a:ext uri="{FF2B5EF4-FFF2-40B4-BE49-F238E27FC236}">
                  <a16:creationId xmlns:a16="http://schemas.microsoft.com/office/drawing/2014/main" id="{EC007A08-1C73-D76F-48B2-DC8FADD93E3D}"/>
                </a:ext>
              </a:extLst>
            </p:cNvPr>
            <p:cNvSpPr/>
            <p:nvPr/>
          </p:nvSpPr>
          <p:spPr>
            <a:xfrm rot="8100000">
              <a:off x="4740095" y="4003639"/>
              <a:ext cx="1558886" cy="1558885"/>
            </a:xfrm>
            <a:prstGeom prst="ellipse">
              <a:avLst/>
            </a:prstGeom>
            <a:solidFill>
              <a:srgbClr val="11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2" name="타원 11">
              <a:extLst>
                <a:ext uri="{FF2B5EF4-FFF2-40B4-BE49-F238E27FC236}">
                  <a16:creationId xmlns:a16="http://schemas.microsoft.com/office/drawing/2014/main" id="{3174A3AE-CDC7-91C5-ADC1-A01778728D02}"/>
                </a:ext>
              </a:extLst>
            </p:cNvPr>
            <p:cNvSpPr/>
            <p:nvPr/>
          </p:nvSpPr>
          <p:spPr>
            <a:xfrm rot="8100000">
              <a:off x="3200063" y="3764471"/>
              <a:ext cx="1570849" cy="1570849"/>
            </a:xfrm>
            <a:prstGeom prst="ellipse">
              <a:avLst/>
            </a:prstGeom>
            <a:solidFill>
              <a:srgbClr val="F04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10" name="그림 9" descr="기차터널이(가) 표시된 사진&#10;&#10;자동 생성된 설명">
            <a:extLst>
              <a:ext uri="{FF2B5EF4-FFF2-40B4-BE49-F238E27FC236}">
                <a16:creationId xmlns:a16="http://schemas.microsoft.com/office/drawing/2014/main" id="{8EB14DF7-D46A-137F-654A-61B6CD9A79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5442" y="1451478"/>
            <a:ext cx="254993" cy="254935"/>
          </a:xfrm>
          <a:prstGeom prst="rect">
            <a:avLst/>
          </a:prstGeom>
        </p:spPr>
      </p:pic>
      <p:sp>
        <p:nvSpPr>
          <p:cNvPr id="2" name="날짜 개체 틀 1">
            <a:extLst>
              <a:ext uri="{FF2B5EF4-FFF2-40B4-BE49-F238E27FC236}">
                <a16:creationId xmlns:a16="http://schemas.microsoft.com/office/drawing/2014/main" id="{D34A6F3D-8C0D-5E3A-8A87-32757035A614}"/>
              </a:ext>
            </a:extLst>
          </p:cNvPr>
          <p:cNvSpPr>
            <a:spLocks noGrp="1"/>
          </p:cNvSpPr>
          <p:nvPr>
            <p:ph type="dt" sz="half" idx="11"/>
          </p:nvPr>
        </p:nvSpPr>
        <p:spPr/>
        <p:txBody>
          <a:bodyPr/>
          <a:lstStyle/>
          <a:p>
            <a:fld id="{45C3E953-5C3C-480F-B6B2-633F0A52CDAE}" type="datetime1">
              <a:rPr lang="ko-KR" altLang="en-US" smtClean="0"/>
              <a:t>2023. 4. 16.</a:t>
            </a:fld>
            <a:endParaRPr lang="ko-KR" altLang="en-US"/>
          </a:p>
        </p:txBody>
      </p:sp>
      <p:sp>
        <p:nvSpPr>
          <p:cNvPr id="3" name="바닥글 개체 틀 2">
            <a:extLst>
              <a:ext uri="{FF2B5EF4-FFF2-40B4-BE49-F238E27FC236}">
                <a16:creationId xmlns:a16="http://schemas.microsoft.com/office/drawing/2014/main" id="{FF1439BB-4874-2F2A-2CE1-5CCD35B28A9D}"/>
              </a:ext>
            </a:extLst>
          </p:cNvPr>
          <p:cNvSpPr>
            <a:spLocks noGrp="1"/>
          </p:cNvSpPr>
          <p:nvPr>
            <p:ph type="ftr" sz="quarter" idx="12"/>
          </p:nvPr>
        </p:nvSpPr>
        <p:spPr/>
        <p:txBody>
          <a:bodyPr/>
          <a:lstStyle/>
          <a:p>
            <a:endParaRPr lang="ko-KR" altLang="en-US"/>
          </a:p>
        </p:txBody>
      </p:sp>
      <p:sp>
        <p:nvSpPr>
          <p:cNvPr id="4" name="슬라이드 번호 개체 틀 3">
            <a:extLst>
              <a:ext uri="{FF2B5EF4-FFF2-40B4-BE49-F238E27FC236}">
                <a16:creationId xmlns:a16="http://schemas.microsoft.com/office/drawing/2014/main" id="{A7CDE012-60D0-C5E4-14DB-C31E11D7B149}"/>
              </a:ext>
            </a:extLst>
          </p:cNvPr>
          <p:cNvSpPr>
            <a:spLocks noGrp="1"/>
          </p:cNvSpPr>
          <p:nvPr>
            <p:ph type="sldNum" sz="quarter" idx="13"/>
          </p:nvPr>
        </p:nvSpPr>
        <p:spPr/>
        <p:txBody>
          <a:bodyPr vert="horz" lIns="91440" tIns="45720" rIns="91440" bIns="45720" rtlCol="0" anchor="ctr"/>
          <a:lstStyle>
            <a:lvl1pPr>
              <a:defRPr lang="ko-KR" altLang="en-US" smtClean="0">
                <a:solidFill>
                  <a:srgbClr val="3B3F42"/>
                </a:solidFill>
                <a:latin typeface="Tahoma" panose="020B0604030504040204" pitchFamily="34" charset="0"/>
                <a:cs typeface="Tahoma" panose="020B0604030504040204" pitchFamily="34" charset="0"/>
              </a:defRPr>
            </a:lvl1pPr>
          </a:lstStyle>
          <a:p>
            <a:fld id="{9A61A9F1-453A-41B3-95FE-CC52454C9BE1}" type="slidenum">
              <a:rPr lang="en-US" altLang="ko-KR" smtClean="0"/>
              <a:pPr/>
              <a:t>‹#›</a:t>
            </a:fld>
            <a:endParaRPr lang="en-US" altLang="ko-KR"/>
          </a:p>
        </p:txBody>
      </p:sp>
    </p:spTree>
    <p:extLst>
      <p:ext uri="{BB962C8B-B14F-4D97-AF65-F5344CB8AC3E}">
        <p14:creationId xmlns:p14="http://schemas.microsoft.com/office/powerpoint/2010/main" val="3342229761"/>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cxnSp>
        <p:nvCxnSpPr>
          <p:cNvPr id="9" name="직선 연결선 8">
            <a:extLst>
              <a:ext uri="{FF2B5EF4-FFF2-40B4-BE49-F238E27FC236}">
                <a16:creationId xmlns:a16="http://schemas.microsoft.com/office/drawing/2014/main" id="{416112B1-F774-594C-CAFC-EA8A0DED36AE}"/>
              </a:ext>
            </a:extLst>
          </p:cNvPr>
          <p:cNvCxnSpPr>
            <a:cxnSpLocks/>
          </p:cNvCxnSpPr>
          <p:nvPr userDrawn="1"/>
        </p:nvCxnSpPr>
        <p:spPr>
          <a:xfrm>
            <a:off x="416352" y="6203605"/>
            <a:ext cx="11359297" cy="0"/>
          </a:xfrm>
          <a:prstGeom prst="line">
            <a:avLst/>
          </a:prstGeom>
          <a:ln w="19050">
            <a:solidFill>
              <a:schemeClr val="tx1">
                <a:lumMod val="65000"/>
                <a:lumOff val="35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FD026484-34B7-A288-2292-1E5A38AC5CEE}"/>
              </a:ext>
            </a:extLst>
          </p:cNvPr>
          <p:cNvSpPr txBox="1">
            <a:spLocks/>
          </p:cNvSpPr>
          <p:nvPr userDrawn="1"/>
        </p:nvSpPr>
        <p:spPr>
          <a:xfrm>
            <a:off x="1204284" y="6280504"/>
            <a:ext cx="2083410" cy="551427"/>
          </a:xfrm>
          <a:prstGeom prst="rect">
            <a:avLst/>
          </a:prstGeom>
        </p:spPr>
        <p:txBody>
          <a:bodyPr vert="horz" lIns="91440" tIns="45720" rIns="91440" bIns="45720" rtlCol="0" anchor="ctr">
            <a:norm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r>
              <a:rPr lang="en-US" altLang="en-US" sz="1800" dirty="0" err="1">
                <a:solidFill>
                  <a:srgbClr val="3B3F42"/>
                </a:solidFill>
                <a:latin typeface="Tahoma" panose="020B0604030504040204" pitchFamily="34" charset="0"/>
                <a:ea typeface="Tahoma" panose="020B0604030504040204" pitchFamily="34" charset="0"/>
                <a:cs typeface="Tahoma" panose="020B0604030504040204" pitchFamily="34" charset="0"/>
              </a:rPr>
              <a:t>PacificVis</a:t>
            </a:r>
            <a:r>
              <a:rPr lang="en-US" altLang="en-US" sz="1800" dirty="0">
                <a:solidFill>
                  <a:srgbClr val="3B3F42"/>
                </a:solidFill>
                <a:latin typeface="Tahoma" panose="020B0604030504040204" pitchFamily="34" charset="0"/>
                <a:ea typeface="Tahoma" panose="020B0604030504040204" pitchFamily="34" charset="0"/>
                <a:cs typeface="Tahoma" panose="020B0604030504040204" pitchFamily="34" charset="0"/>
              </a:rPr>
              <a:t> 2023</a:t>
            </a:r>
          </a:p>
        </p:txBody>
      </p:sp>
      <p:sp>
        <p:nvSpPr>
          <p:cNvPr id="3" name="제목 1">
            <a:extLst>
              <a:ext uri="{FF2B5EF4-FFF2-40B4-BE49-F238E27FC236}">
                <a16:creationId xmlns:a16="http://schemas.microsoft.com/office/drawing/2014/main" id="{6F21035A-CC08-AE45-70AE-E24B47A0D6B6}"/>
              </a:ext>
            </a:extLst>
          </p:cNvPr>
          <p:cNvSpPr>
            <a:spLocks noGrp="1"/>
          </p:cNvSpPr>
          <p:nvPr userDrawn="1">
            <p:ph type="title"/>
          </p:nvPr>
        </p:nvSpPr>
        <p:spPr>
          <a:xfrm>
            <a:off x="838200" y="365125"/>
            <a:ext cx="10515600" cy="1325563"/>
          </a:xfrm>
          <a:prstGeom prst="rect">
            <a:avLst/>
          </a:prstGeom>
        </p:spPr>
        <p:txBody>
          <a:bodyPr anchor="ctr">
            <a:normAutofit/>
          </a:bodyPr>
          <a:lstStyle>
            <a:lvl1pPr>
              <a:defRPr>
                <a:solidFill>
                  <a:srgbClr val="3B3F42"/>
                </a:solidFill>
              </a:defRPr>
            </a:lvl1pPr>
          </a:lstStyle>
          <a:p>
            <a:endParaRPr lang="ko-KR" altLang="en-US" dirty="0">
              <a:solidFill>
                <a:srgbClr val="3B3F42"/>
              </a:solidFill>
              <a:latin typeface="Tahoma" panose="020B0604030504040204" pitchFamily="34" charset="0"/>
              <a:cs typeface="Tahoma" panose="020B0604030504040204" pitchFamily="34" charset="0"/>
            </a:endParaRPr>
          </a:p>
        </p:txBody>
      </p:sp>
      <p:sp>
        <p:nvSpPr>
          <p:cNvPr id="4" name="내용 개체 틀 2">
            <a:extLst>
              <a:ext uri="{FF2B5EF4-FFF2-40B4-BE49-F238E27FC236}">
                <a16:creationId xmlns:a16="http://schemas.microsoft.com/office/drawing/2014/main" id="{909573B5-D96A-43DC-A8A8-A91A9C1BCFC8}"/>
              </a:ext>
            </a:extLst>
          </p:cNvPr>
          <p:cNvSpPr>
            <a:spLocks noGrp="1"/>
          </p:cNvSpPr>
          <p:nvPr userDrawn="1">
            <p:ph idx="1"/>
          </p:nvPr>
        </p:nvSpPr>
        <p:spPr>
          <a:xfrm>
            <a:off x="838200" y="1825625"/>
            <a:ext cx="10515600" cy="4351338"/>
          </a:xfrm>
          <a:prstGeom prst="rect">
            <a:avLst/>
          </a:prstGeom>
        </p:spPr>
        <p:txBody>
          <a:bodyPr>
            <a:normAutofit/>
          </a:bodyPr>
          <a:lstStyle>
            <a:lvl1pPr>
              <a:defRPr>
                <a:solidFill>
                  <a:srgbClr val="041562"/>
                </a:solidFill>
              </a:defRPr>
            </a:lvl1pPr>
            <a:lvl2pPr>
              <a:defRPr>
                <a:solidFill>
                  <a:srgbClr val="C00000"/>
                </a:solidFill>
              </a:defRPr>
            </a:lvl2pPr>
          </a:lstStyle>
          <a:p>
            <a:pPr>
              <a:defRPr/>
            </a:pPr>
            <a:endParaRPr lang="en-US" altLang="ko-KR" dirty="0">
              <a:solidFill>
                <a:srgbClr val="041562"/>
              </a:solidFill>
              <a:latin typeface="Tahoma" panose="020B0604030504040204" pitchFamily="34" charset="0"/>
              <a:ea typeface="Tahoma" panose="020B0604030504040204" pitchFamily="34" charset="0"/>
              <a:cs typeface="Tahoma" panose="020B0604030504040204" pitchFamily="34" charset="0"/>
            </a:endParaRPr>
          </a:p>
        </p:txBody>
      </p:sp>
      <p:grpSp>
        <p:nvGrpSpPr>
          <p:cNvPr id="6" name="그룹 6">
            <a:extLst>
              <a:ext uri="{FF2B5EF4-FFF2-40B4-BE49-F238E27FC236}">
                <a16:creationId xmlns:a16="http://schemas.microsoft.com/office/drawing/2014/main" id="{0FC213A0-19B3-71D8-8FAD-6EE2F49075EC}"/>
              </a:ext>
            </a:extLst>
          </p:cNvPr>
          <p:cNvGrpSpPr/>
          <p:nvPr userDrawn="1"/>
        </p:nvGrpSpPr>
        <p:grpSpPr>
          <a:xfrm rot="21308318">
            <a:off x="521331" y="6173683"/>
            <a:ext cx="589681" cy="589228"/>
            <a:chOff x="3200063" y="3057249"/>
            <a:chExt cx="3106825" cy="3104438"/>
          </a:xfrm>
        </p:grpSpPr>
        <p:sp>
          <p:nvSpPr>
            <p:cNvPr id="7" name="부분 원형 10">
              <a:extLst>
                <a:ext uri="{FF2B5EF4-FFF2-40B4-BE49-F238E27FC236}">
                  <a16:creationId xmlns:a16="http://schemas.microsoft.com/office/drawing/2014/main" id="{126DB002-EAA5-EEE5-E289-906456853F9B}"/>
                </a:ext>
              </a:extLst>
            </p:cNvPr>
            <p:cNvSpPr/>
            <p:nvPr/>
          </p:nvSpPr>
          <p:spPr>
            <a:xfrm rot="8100000">
              <a:off x="3202450" y="3057249"/>
              <a:ext cx="3104438" cy="3104438"/>
            </a:xfrm>
            <a:prstGeom prst="pie">
              <a:avLst>
                <a:gd name="adj1" fmla="val 13929247"/>
                <a:gd name="adj2" fmla="val 3011513"/>
              </a:avLst>
            </a:prstGeom>
            <a:solidFill>
              <a:srgbClr val="11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8" name="타원 12">
              <a:extLst>
                <a:ext uri="{FF2B5EF4-FFF2-40B4-BE49-F238E27FC236}">
                  <a16:creationId xmlns:a16="http://schemas.microsoft.com/office/drawing/2014/main" id="{74CE3AEE-CB24-96F1-27A0-D7CFB7A26234}"/>
                </a:ext>
              </a:extLst>
            </p:cNvPr>
            <p:cNvSpPr/>
            <p:nvPr/>
          </p:nvSpPr>
          <p:spPr>
            <a:xfrm rot="8100000">
              <a:off x="4740095" y="4003639"/>
              <a:ext cx="1558886" cy="1558885"/>
            </a:xfrm>
            <a:prstGeom prst="ellipse">
              <a:avLst/>
            </a:prstGeom>
            <a:solidFill>
              <a:srgbClr val="11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3" name="타원 11">
              <a:extLst>
                <a:ext uri="{FF2B5EF4-FFF2-40B4-BE49-F238E27FC236}">
                  <a16:creationId xmlns:a16="http://schemas.microsoft.com/office/drawing/2014/main" id="{ED914FD5-6F5C-9EC8-7BEC-694F1E897421}"/>
                </a:ext>
              </a:extLst>
            </p:cNvPr>
            <p:cNvSpPr/>
            <p:nvPr/>
          </p:nvSpPr>
          <p:spPr>
            <a:xfrm rot="8100000">
              <a:off x="3200063" y="3764471"/>
              <a:ext cx="1570849" cy="1570849"/>
            </a:xfrm>
            <a:prstGeom prst="ellipse">
              <a:avLst/>
            </a:prstGeom>
            <a:solidFill>
              <a:srgbClr val="F04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날짜 개체 틀 1">
            <a:extLst>
              <a:ext uri="{FF2B5EF4-FFF2-40B4-BE49-F238E27FC236}">
                <a16:creationId xmlns:a16="http://schemas.microsoft.com/office/drawing/2014/main" id="{F51DD325-CD85-61EC-33B7-04D608F4BC52}"/>
              </a:ext>
            </a:extLst>
          </p:cNvPr>
          <p:cNvSpPr>
            <a:spLocks noGrp="1"/>
          </p:cNvSpPr>
          <p:nvPr>
            <p:ph type="dt" sz="half" idx="10"/>
          </p:nvPr>
        </p:nvSpPr>
        <p:spPr/>
        <p:txBody>
          <a:bodyPr/>
          <a:lstStyle/>
          <a:p>
            <a:fld id="{117D7A83-154F-4D5C-AA59-B2C611D81D3E}" type="datetime1">
              <a:rPr lang="ko-KR" altLang="en-US" smtClean="0"/>
              <a:t>2023. 4. 16.</a:t>
            </a:fld>
            <a:endParaRPr lang="ko-KR" altLang="en-US"/>
          </a:p>
        </p:txBody>
      </p:sp>
      <p:sp>
        <p:nvSpPr>
          <p:cNvPr id="10" name="바닥글 개체 틀 9">
            <a:extLst>
              <a:ext uri="{FF2B5EF4-FFF2-40B4-BE49-F238E27FC236}">
                <a16:creationId xmlns:a16="http://schemas.microsoft.com/office/drawing/2014/main" id="{7B5BBA73-FD8D-CCF8-0994-EDA1E2E037DF}"/>
              </a:ext>
            </a:extLst>
          </p:cNvPr>
          <p:cNvSpPr>
            <a:spLocks noGrp="1"/>
          </p:cNvSpPr>
          <p:nvPr>
            <p:ph type="ftr" sz="quarter" idx="11"/>
          </p:nvPr>
        </p:nvSpPr>
        <p:spPr/>
        <p:txBody>
          <a:bodyPr/>
          <a:lstStyle/>
          <a:p>
            <a:endParaRPr lang="ko-KR" altLang="en-US"/>
          </a:p>
        </p:txBody>
      </p:sp>
      <p:sp>
        <p:nvSpPr>
          <p:cNvPr id="11" name="슬라이드 번호 개체 틀 10">
            <a:extLst>
              <a:ext uri="{FF2B5EF4-FFF2-40B4-BE49-F238E27FC236}">
                <a16:creationId xmlns:a16="http://schemas.microsoft.com/office/drawing/2014/main" id="{BD56BE06-8377-972C-29B4-585B22B2587F}"/>
              </a:ext>
            </a:extLst>
          </p:cNvPr>
          <p:cNvSpPr>
            <a:spLocks noGrp="1"/>
          </p:cNvSpPr>
          <p:nvPr>
            <p:ph type="sldNum" sz="quarter" idx="12"/>
          </p:nvPr>
        </p:nvSpPr>
        <p:spPr/>
        <p:txBody>
          <a:bodyPr vert="horz" lIns="91440" tIns="45720" rIns="91440" bIns="45720" rtlCol="0" anchor="ctr"/>
          <a:lstStyle>
            <a:lvl1pPr>
              <a:defRPr lang="ko-KR" altLang="en-US" smtClean="0">
                <a:solidFill>
                  <a:srgbClr val="3B3F42"/>
                </a:solidFill>
                <a:latin typeface="Tahoma" panose="020B0604030504040204" pitchFamily="34" charset="0"/>
                <a:cs typeface="Tahoma" panose="020B0604030504040204" pitchFamily="34" charset="0"/>
              </a:defRPr>
            </a:lvl1pPr>
          </a:lstStyle>
          <a:p>
            <a:fld id="{9A61A9F1-453A-41B3-95FE-CC52454C9BE1}" type="slidenum">
              <a:rPr lang="en-US" altLang="ko-KR" smtClean="0"/>
              <a:pPr/>
              <a:t>‹#›</a:t>
            </a:fld>
            <a:endParaRPr lang="en-US" altLang="ko-KR"/>
          </a:p>
        </p:txBody>
      </p:sp>
    </p:spTree>
    <p:extLst>
      <p:ext uri="{BB962C8B-B14F-4D97-AF65-F5344CB8AC3E}">
        <p14:creationId xmlns:p14="http://schemas.microsoft.com/office/powerpoint/2010/main" val="1973386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사용자 지정 레이아웃">
    <p:spTree>
      <p:nvGrpSpPr>
        <p:cNvPr id="1" name=""/>
        <p:cNvGrpSpPr/>
        <p:nvPr/>
      </p:nvGrpSpPr>
      <p:grpSpPr>
        <a:xfrm>
          <a:off x="0" y="0"/>
          <a:ext cx="0" cy="0"/>
          <a:chOff x="0" y="0"/>
          <a:chExt cx="0" cy="0"/>
        </a:xfrm>
      </p:grpSpPr>
      <p:grpSp>
        <p:nvGrpSpPr>
          <p:cNvPr id="32" name="그룹 31">
            <a:extLst>
              <a:ext uri="{FF2B5EF4-FFF2-40B4-BE49-F238E27FC236}">
                <a16:creationId xmlns:a16="http://schemas.microsoft.com/office/drawing/2014/main" id="{19A48D9A-AF75-D62F-4B18-FF39F3266E71}"/>
              </a:ext>
            </a:extLst>
          </p:cNvPr>
          <p:cNvGrpSpPr/>
          <p:nvPr userDrawn="1"/>
        </p:nvGrpSpPr>
        <p:grpSpPr>
          <a:xfrm>
            <a:off x="10235413" y="258536"/>
            <a:ext cx="1975629" cy="3208200"/>
            <a:chOff x="10060727" y="258536"/>
            <a:chExt cx="2150315" cy="3491870"/>
          </a:xfrm>
        </p:grpSpPr>
        <p:grpSp>
          <p:nvGrpSpPr>
            <p:cNvPr id="34" name="그룹 33">
              <a:extLst>
                <a:ext uri="{FF2B5EF4-FFF2-40B4-BE49-F238E27FC236}">
                  <a16:creationId xmlns:a16="http://schemas.microsoft.com/office/drawing/2014/main" id="{3D66FA63-D10C-2000-66EC-40DFBF4A7CE8}"/>
                </a:ext>
              </a:extLst>
            </p:cNvPr>
            <p:cNvGrpSpPr/>
            <p:nvPr/>
          </p:nvGrpSpPr>
          <p:grpSpPr>
            <a:xfrm>
              <a:off x="10060727" y="1592831"/>
              <a:ext cx="2150315" cy="2157575"/>
              <a:chOff x="5195284" y="10683834"/>
              <a:chExt cx="4768174" cy="4784271"/>
            </a:xfrm>
          </p:grpSpPr>
          <p:sp>
            <p:nvSpPr>
              <p:cNvPr id="44" name="직사각형 43">
                <a:extLst>
                  <a:ext uri="{FF2B5EF4-FFF2-40B4-BE49-F238E27FC236}">
                    <a16:creationId xmlns:a16="http://schemas.microsoft.com/office/drawing/2014/main" id="{92578872-7E7B-522E-0AB0-E2593362726F}"/>
                  </a:ext>
                </a:extLst>
              </p:cNvPr>
              <p:cNvSpPr/>
              <p:nvPr/>
            </p:nvSpPr>
            <p:spPr>
              <a:xfrm>
                <a:off x="5195284" y="10683834"/>
                <a:ext cx="4764247" cy="4764246"/>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타원 44">
                <a:extLst>
                  <a:ext uri="{FF2B5EF4-FFF2-40B4-BE49-F238E27FC236}">
                    <a16:creationId xmlns:a16="http://schemas.microsoft.com/office/drawing/2014/main" id="{06EEC1D9-47ED-5B7B-8E51-8CF640150B34}"/>
                  </a:ext>
                </a:extLst>
              </p:cNvPr>
              <p:cNvSpPr/>
              <p:nvPr/>
            </p:nvSpPr>
            <p:spPr>
              <a:xfrm>
                <a:off x="5195284" y="10699931"/>
                <a:ext cx="4768174" cy="4768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직사각형 45">
                <a:extLst>
                  <a:ext uri="{FF2B5EF4-FFF2-40B4-BE49-F238E27FC236}">
                    <a16:creationId xmlns:a16="http://schemas.microsoft.com/office/drawing/2014/main" id="{11A02043-12D1-5880-D0EE-EFF6ADD2EB42}"/>
                  </a:ext>
                </a:extLst>
              </p:cNvPr>
              <p:cNvSpPr/>
              <p:nvPr/>
            </p:nvSpPr>
            <p:spPr>
              <a:xfrm>
                <a:off x="5195284" y="10683841"/>
                <a:ext cx="2376111" cy="4764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직사각형 46">
                <a:extLst>
                  <a:ext uri="{FF2B5EF4-FFF2-40B4-BE49-F238E27FC236}">
                    <a16:creationId xmlns:a16="http://schemas.microsoft.com/office/drawing/2014/main" id="{6D6A408A-0BAD-ED5F-05B8-FCE6A56BF8E3}"/>
                  </a:ext>
                </a:extLst>
              </p:cNvPr>
              <p:cNvSpPr/>
              <p:nvPr/>
            </p:nvSpPr>
            <p:spPr>
              <a:xfrm>
                <a:off x="5789002" y="13067071"/>
                <a:ext cx="4170528" cy="238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5" name="그룹 34">
              <a:extLst>
                <a:ext uri="{FF2B5EF4-FFF2-40B4-BE49-F238E27FC236}">
                  <a16:creationId xmlns:a16="http://schemas.microsoft.com/office/drawing/2014/main" id="{92048F2E-FD65-71DF-2208-A10211B67307}"/>
                </a:ext>
              </a:extLst>
            </p:cNvPr>
            <p:cNvGrpSpPr/>
            <p:nvPr/>
          </p:nvGrpSpPr>
          <p:grpSpPr>
            <a:xfrm>
              <a:off x="11129608" y="258536"/>
              <a:ext cx="1078756" cy="1104283"/>
              <a:chOff x="28650701" y="211480"/>
              <a:chExt cx="1680437" cy="1720204"/>
            </a:xfrm>
          </p:grpSpPr>
          <p:grpSp>
            <p:nvGrpSpPr>
              <p:cNvPr id="36" name="그룹 35">
                <a:extLst>
                  <a:ext uri="{FF2B5EF4-FFF2-40B4-BE49-F238E27FC236}">
                    <a16:creationId xmlns:a16="http://schemas.microsoft.com/office/drawing/2014/main" id="{1A409810-5137-60ED-BA94-30B4C5DEDF31}"/>
                  </a:ext>
                </a:extLst>
              </p:cNvPr>
              <p:cNvGrpSpPr/>
              <p:nvPr/>
            </p:nvGrpSpPr>
            <p:grpSpPr>
              <a:xfrm>
                <a:off x="28650701" y="211480"/>
                <a:ext cx="1680437" cy="1720201"/>
                <a:chOff x="26448038" y="81251"/>
                <a:chExt cx="4034118" cy="1743489"/>
              </a:xfrm>
            </p:grpSpPr>
            <p:sp>
              <p:nvSpPr>
                <p:cNvPr id="39" name="직사각형 38">
                  <a:extLst>
                    <a:ext uri="{FF2B5EF4-FFF2-40B4-BE49-F238E27FC236}">
                      <a16:creationId xmlns:a16="http://schemas.microsoft.com/office/drawing/2014/main" id="{D406123F-3CA9-4AD1-4AE5-1579949DD38B}"/>
                    </a:ext>
                  </a:extLst>
                </p:cNvPr>
                <p:cNvSpPr/>
                <p:nvPr/>
              </p:nvSpPr>
              <p:spPr>
                <a:xfrm>
                  <a:off x="26448038" y="81251"/>
                  <a:ext cx="1947130" cy="402846"/>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직사각형 39">
                  <a:extLst>
                    <a:ext uri="{FF2B5EF4-FFF2-40B4-BE49-F238E27FC236}">
                      <a16:creationId xmlns:a16="http://schemas.microsoft.com/office/drawing/2014/main" id="{898A9ABE-0664-36DA-0C2E-888BD221890E}"/>
                    </a:ext>
                  </a:extLst>
                </p:cNvPr>
                <p:cNvSpPr/>
                <p:nvPr/>
              </p:nvSpPr>
              <p:spPr>
                <a:xfrm>
                  <a:off x="26448038" y="774040"/>
                  <a:ext cx="4034118" cy="402846"/>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a:extLst>
                    <a:ext uri="{FF2B5EF4-FFF2-40B4-BE49-F238E27FC236}">
                      <a16:creationId xmlns:a16="http://schemas.microsoft.com/office/drawing/2014/main" id="{3EA93138-976B-1789-8F40-2B52F16BF6A1}"/>
                    </a:ext>
                  </a:extLst>
                </p:cNvPr>
                <p:cNvSpPr/>
                <p:nvPr/>
              </p:nvSpPr>
              <p:spPr>
                <a:xfrm>
                  <a:off x="28535026" y="81251"/>
                  <a:ext cx="1947130" cy="402846"/>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직사각형 41">
                  <a:extLst>
                    <a:ext uri="{FF2B5EF4-FFF2-40B4-BE49-F238E27FC236}">
                      <a16:creationId xmlns:a16="http://schemas.microsoft.com/office/drawing/2014/main" id="{B8B7EB0F-776B-DAD4-E2D0-5F1ED9B5840A}"/>
                    </a:ext>
                  </a:extLst>
                </p:cNvPr>
                <p:cNvSpPr/>
                <p:nvPr/>
              </p:nvSpPr>
              <p:spPr>
                <a:xfrm>
                  <a:off x="26448038" y="1421894"/>
                  <a:ext cx="1947130" cy="402846"/>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직사각형 42">
                  <a:extLst>
                    <a:ext uri="{FF2B5EF4-FFF2-40B4-BE49-F238E27FC236}">
                      <a16:creationId xmlns:a16="http://schemas.microsoft.com/office/drawing/2014/main" id="{5B9D28DA-60C7-1274-2DDA-75834E4E0DC1}"/>
                    </a:ext>
                  </a:extLst>
                </p:cNvPr>
                <p:cNvSpPr/>
                <p:nvPr/>
              </p:nvSpPr>
              <p:spPr>
                <a:xfrm>
                  <a:off x="28535026" y="1421894"/>
                  <a:ext cx="1947130" cy="402846"/>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7" name="직사각형 36">
                <a:extLst>
                  <a:ext uri="{FF2B5EF4-FFF2-40B4-BE49-F238E27FC236}">
                    <a16:creationId xmlns:a16="http://schemas.microsoft.com/office/drawing/2014/main" id="{6C7F5C84-CBC5-8E94-DC78-D590197A1933}"/>
                  </a:ext>
                </a:extLst>
              </p:cNvPr>
              <p:cNvSpPr/>
              <p:nvPr/>
            </p:nvSpPr>
            <p:spPr>
              <a:xfrm rot="5400000">
                <a:off x="29315943" y="265665"/>
                <a:ext cx="397468" cy="289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직사각형 37">
                <a:extLst>
                  <a:ext uri="{FF2B5EF4-FFF2-40B4-BE49-F238E27FC236}">
                    <a16:creationId xmlns:a16="http://schemas.microsoft.com/office/drawing/2014/main" id="{5E6ACE54-25ED-6E95-2578-2EA7339070A3}"/>
                  </a:ext>
                </a:extLst>
              </p:cNvPr>
              <p:cNvSpPr/>
              <p:nvPr/>
            </p:nvSpPr>
            <p:spPr>
              <a:xfrm rot="5400000">
                <a:off x="29292187" y="1588402"/>
                <a:ext cx="397466" cy="289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pic>
        <p:nvPicPr>
          <p:cNvPr id="8" name="그림 7">
            <a:extLst>
              <a:ext uri="{FF2B5EF4-FFF2-40B4-BE49-F238E27FC236}">
                <a16:creationId xmlns:a16="http://schemas.microsoft.com/office/drawing/2014/main" id="{82458B4A-F01D-27EB-2B93-205B72988B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47765" y="654430"/>
            <a:ext cx="252699" cy="252642"/>
          </a:xfrm>
          <a:prstGeom prst="rect">
            <a:avLst/>
          </a:prstGeom>
        </p:spPr>
      </p:pic>
      <p:sp>
        <p:nvSpPr>
          <p:cNvPr id="54" name="TextBox 53">
            <a:extLst>
              <a:ext uri="{FF2B5EF4-FFF2-40B4-BE49-F238E27FC236}">
                <a16:creationId xmlns:a16="http://schemas.microsoft.com/office/drawing/2014/main" id="{D7C8A1F2-D579-428C-E3B7-E696B37A8260}"/>
              </a:ext>
            </a:extLst>
          </p:cNvPr>
          <p:cNvSpPr txBox="1"/>
          <p:nvPr userDrawn="1"/>
        </p:nvSpPr>
        <p:spPr>
          <a:xfrm>
            <a:off x="2359342" y="612942"/>
            <a:ext cx="7090512" cy="2308324"/>
          </a:xfrm>
          <a:prstGeom prst="rect">
            <a:avLst/>
          </a:prstGeom>
        </p:spPr>
        <p:txBody>
          <a:bodyPr>
            <a:normAutofit/>
          </a:bodyPr>
          <a:lstStyle>
            <a:lvl1pPr>
              <a:lnSpc>
                <a:spcPct val="90000"/>
              </a:lnSpc>
              <a:spcBef>
                <a:spcPct val="0"/>
              </a:spcBef>
              <a:buNone/>
              <a:defRPr sz="8000">
                <a:solidFill>
                  <a:srgbClr val="3B3F4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ltLang="en-US" dirty="0" err="1"/>
              <a:t>PacificVis</a:t>
            </a:r>
            <a:r>
              <a:rPr lang="en-US" altLang="en-US" dirty="0"/>
              <a:t> 2023</a:t>
            </a:r>
            <a:endParaRPr lang="ko-KR" altLang="en-US" dirty="0"/>
          </a:p>
        </p:txBody>
      </p:sp>
      <p:pic>
        <p:nvPicPr>
          <p:cNvPr id="49" name="그림 48" descr="기차터널이(가) 표시된 사진&#10;&#10;자동 생성된 설명">
            <a:extLst>
              <a:ext uri="{FF2B5EF4-FFF2-40B4-BE49-F238E27FC236}">
                <a16:creationId xmlns:a16="http://schemas.microsoft.com/office/drawing/2014/main" id="{6680B72A-175E-4014-C0AB-8F6438F585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5442" y="1451478"/>
            <a:ext cx="254993" cy="254935"/>
          </a:xfrm>
          <a:prstGeom prst="rect">
            <a:avLst/>
          </a:prstGeom>
        </p:spPr>
      </p:pic>
      <p:cxnSp>
        <p:nvCxnSpPr>
          <p:cNvPr id="53" name="직선 연결선 52">
            <a:extLst>
              <a:ext uri="{FF2B5EF4-FFF2-40B4-BE49-F238E27FC236}">
                <a16:creationId xmlns:a16="http://schemas.microsoft.com/office/drawing/2014/main" id="{9330ACE0-34BE-90D9-27D0-883E83539BCF}"/>
              </a:ext>
            </a:extLst>
          </p:cNvPr>
          <p:cNvCxnSpPr>
            <a:cxnSpLocks/>
          </p:cNvCxnSpPr>
          <p:nvPr userDrawn="1"/>
        </p:nvCxnSpPr>
        <p:spPr>
          <a:xfrm>
            <a:off x="452992" y="2253430"/>
            <a:ext cx="11359297" cy="0"/>
          </a:xfrm>
          <a:prstGeom prst="line">
            <a:avLst/>
          </a:prstGeom>
          <a:ln w="19050">
            <a:solidFill>
              <a:schemeClr val="tx1">
                <a:lumMod val="65000"/>
                <a:lumOff val="35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55" name="내용 개체 틀 2">
            <a:extLst>
              <a:ext uri="{FF2B5EF4-FFF2-40B4-BE49-F238E27FC236}">
                <a16:creationId xmlns:a16="http://schemas.microsoft.com/office/drawing/2014/main" id="{3426A4B4-A2B8-F286-7AC0-91035BAED6B5}"/>
              </a:ext>
            </a:extLst>
          </p:cNvPr>
          <p:cNvSpPr>
            <a:spLocks noGrp="1"/>
          </p:cNvSpPr>
          <p:nvPr userDrawn="1">
            <p:ph idx="1"/>
          </p:nvPr>
        </p:nvSpPr>
        <p:spPr>
          <a:xfrm>
            <a:off x="451363" y="2471900"/>
            <a:ext cx="11359297" cy="3724416"/>
          </a:xfrm>
          <a:prstGeom prst="rect">
            <a:avLst/>
          </a:prstGeom>
        </p:spPr>
        <p:txBody>
          <a:bodyPr>
            <a:normAutofit/>
          </a:bodyPr>
          <a:lstStyle>
            <a:lvl1pPr>
              <a:defRPr>
                <a:solidFill>
                  <a:srgbClr val="041562"/>
                </a:solidFill>
              </a:defRPr>
            </a:lvl1pPr>
            <a:lvl2pPr>
              <a:defRPr>
                <a:solidFill>
                  <a:srgbClr val="C00000"/>
                </a:solidFill>
              </a:defRPr>
            </a:lvl2pPr>
          </a:lstStyle>
          <a:p>
            <a:pPr>
              <a:defRPr/>
            </a:pPr>
            <a:endParaRPr lang="en-US" altLang="ko-KR" dirty="0">
              <a:solidFill>
                <a:srgbClr val="041562"/>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그룹 6">
            <a:extLst>
              <a:ext uri="{FF2B5EF4-FFF2-40B4-BE49-F238E27FC236}">
                <a16:creationId xmlns:a16="http://schemas.microsoft.com/office/drawing/2014/main" id="{CCF52885-69CD-4BD8-8ACA-A75AC65C3B91}"/>
              </a:ext>
            </a:extLst>
          </p:cNvPr>
          <p:cNvGrpSpPr/>
          <p:nvPr userDrawn="1"/>
        </p:nvGrpSpPr>
        <p:grpSpPr>
          <a:xfrm rot="21308318">
            <a:off x="568763" y="233376"/>
            <a:ext cx="1560783" cy="1559584"/>
            <a:chOff x="3200063" y="3057249"/>
            <a:chExt cx="3106825" cy="3104438"/>
          </a:xfrm>
        </p:grpSpPr>
        <p:sp>
          <p:nvSpPr>
            <p:cNvPr id="10" name="부분 원형 10">
              <a:extLst>
                <a:ext uri="{FF2B5EF4-FFF2-40B4-BE49-F238E27FC236}">
                  <a16:creationId xmlns:a16="http://schemas.microsoft.com/office/drawing/2014/main" id="{BD6F6ACF-E9A6-2F47-B819-8A7D2B091066}"/>
                </a:ext>
              </a:extLst>
            </p:cNvPr>
            <p:cNvSpPr/>
            <p:nvPr/>
          </p:nvSpPr>
          <p:spPr>
            <a:xfrm rot="8100000">
              <a:off x="3202450" y="3057249"/>
              <a:ext cx="3104438" cy="3104438"/>
            </a:xfrm>
            <a:prstGeom prst="pie">
              <a:avLst>
                <a:gd name="adj1" fmla="val 13929247"/>
                <a:gd name="adj2" fmla="val 3011513"/>
              </a:avLst>
            </a:prstGeom>
            <a:solidFill>
              <a:srgbClr val="11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1" name="타원 12">
              <a:extLst>
                <a:ext uri="{FF2B5EF4-FFF2-40B4-BE49-F238E27FC236}">
                  <a16:creationId xmlns:a16="http://schemas.microsoft.com/office/drawing/2014/main" id="{3E3A2FA3-787A-1C6F-DBBA-EF07260B30EB}"/>
                </a:ext>
              </a:extLst>
            </p:cNvPr>
            <p:cNvSpPr/>
            <p:nvPr/>
          </p:nvSpPr>
          <p:spPr>
            <a:xfrm rot="8100000">
              <a:off x="4740095" y="4003639"/>
              <a:ext cx="1558886" cy="1558885"/>
            </a:xfrm>
            <a:prstGeom prst="ellipse">
              <a:avLst/>
            </a:prstGeom>
            <a:solidFill>
              <a:srgbClr val="11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2" name="타원 11">
              <a:extLst>
                <a:ext uri="{FF2B5EF4-FFF2-40B4-BE49-F238E27FC236}">
                  <a16:creationId xmlns:a16="http://schemas.microsoft.com/office/drawing/2014/main" id="{3E1C9261-92C4-B862-72D6-E560895CC2F6}"/>
                </a:ext>
              </a:extLst>
            </p:cNvPr>
            <p:cNvSpPr/>
            <p:nvPr/>
          </p:nvSpPr>
          <p:spPr>
            <a:xfrm rot="8100000">
              <a:off x="3200063" y="3764471"/>
              <a:ext cx="1570849" cy="1570849"/>
            </a:xfrm>
            <a:prstGeom prst="ellipse">
              <a:avLst/>
            </a:prstGeom>
            <a:solidFill>
              <a:srgbClr val="F04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날짜 개체 틀 1">
            <a:extLst>
              <a:ext uri="{FF2B5EF4-FFF2-40B4-BE49-F238E27FC236}">
                <a16:creationId xmlns:a16="http://schemas.microsoft.com/office/drawing/2014/main" id="{4ED28AC7-46F4-8EEC-F93D-8E3CAE21B9AF}"/>
              </a:ext>
            </a:extLst>
          </p:cNvPr>
          <p:cNvSpPr>
            <a:spLocks noGrp="1"/>
          </p:cNvSpPr>
          <p:nvPr>
            <p:ph type="dt" sz="half" idx="10"/>
          </p:nvPr>
        </p:nvSpPr>
        <p:spPr/>
        <p:txBody>
          <a:bodyPr/>
          <a:lstStyle>
            <a:lvl1pPr>
              <a:defRPr>
                <a:solidFill>
                  <a:srgbClr val="3B3F42"/>
                </a:solidFill>
                <a:latin typeface="Tahoma" panose="020B0604030504040204" pitchFamily="34" charset="0"/>
                <a:cs typeface="Tahoma" panose="020B0604030504040204" pitchFamily="34" charset="0"/>
              </a:defRPr>
            </a:lvl1pPr>
          </a:lstStyle>
          <a:p>
            <a:fld id="{A05B5F26-340F-48AD-B421-2DB56D392562}" type="datetime1">
              <a:rPr lang="ko-KR" altLang="en-US" smtClean="0"/>
              <a:t>2023. 4. 16.</a:t>
            </a:fld>
            <a:endParaRPr lang="ko-KR" altLang="en-US"/>
          </a:p>
        </p:txBody>
      </p:sp>
      <p:sp>
        <p:nvSpPr>
          <p:cNvPr id="4" name="바닥글 개체 틀 3">
            <a:extLst>
              <a:ext uri="{FF2B5EF4-FFF2-40B4-BE49-F238E27FC236}">
                <a16:creationId xmlns:a16="http://schemas.microsoft.com/office/drawing/2014/main" id="{4CF55F0B-2341-13D3-07DA-1C105E003B56}"/>
              </a:ext>
            </a:extLst>
          </p:cNvPr>
          <p:cNvSpPr>
            <a:spLocks noGrp="1"/>
          </p:cNvSpPr>
          <p:nvPr>
            <p:ph type="ftr" sz="quarter" idx="11"/>
          </p:nvPr>
        </p:nvSpPr>
        <p:spPr/>
        <p:txBody>
          <a:bodyPr/>
          <a:lstStyle>
            <a:lvl1pPr>
              <a:defRPr>
                <a:solidFill>
                  <a:srgbClr val="3B3F42"/>
                </a:solidFill>
                <a:latin typeface="Tahoma" panose="020B0604030504040204" pitchFamily="34" charset="0"/>
                <a:cs typeface="Tahoma" panose="020B0604030504040204" pitchFamily="34" charset="0"/>
              </a:defRPr>
            </a:lvl1pPr>
          </a:lstStyle>
          <a:p>
            <a:endParaRPr lang="ko-KR" altLang="en-US"/>
          </a:p>
        </p:txBody>
      </p:sp>
      <p:sp>
        <p:nvSpPr>
          <p:cNvPr id="5" name="슬라이드 번호 개체 틀 4">
            <a:extLst>
              <a:ext uri="{FF2B5EF4-FFF2-40B4-BE49-F238E27FC236}">
                <a16:creationId xmlns:a16="http://schemas.microsoft.com/office/drawing/2014/main" id="{92EA8465-DFE4-DC4B-3668-E798EDC2149C}"/>
              </a:ext>
            </a:extLst>
          </p:cNvPr>
          <p:cNvSpPr>
            <a:spLocks noGrp="1"/>
          </p:cNvSpPr>
          <p:nvPr>
            <p:ph type="sldNum" sz="quarter" idx="12"/>
          </p:nvPr>
        </p:nvSpPr>
        <p:spPr/>
        <p:txBody>
          <a:bodyPr/>
          <a:lstStyle>
            <a:lvl1pPr>
              <a:defRPr>
                <a:solidFill>
                  <a:srgbClr val="3B3F42"/>
                </a:solidFill>
                <a:latin typeface="Tahoma" panose="020B0604030504040204" pitchFamily="34" charset="0"/>
                <a:cs typeface="Tahoma" panose="020B0604030504040204" pitchFamily="34" charset="0"/>
              </a:defRPr>
            </a:lvl1pPr>
          </a:lstStyle>
          <a:p>
            <a:fld id="{9A61A9F1-453A-41B3-95FE-CC52454C9BE1}" type="slidenum">
              <a:rPr lang="ko-KR" altLang="en-US" smtClean="0"/>
              <a:pPr/>
              <a:t>‹#›</a:t>
            </a:fld>
            <a:endParaRPr lang="ko-KR" altLang="en-US"/>
          </a:p>
        </p:txBody>
      </p:sp>
    </p:spTree>
    <p:extLst>
      <p:ext uri="{BB962C8B-B14F-4D97-AF65-F5344CB8AC3E}">
        <p14:creationId xmlns:p14="http://schemas.microsoft.com/office/powerpoint/2010/main" val="36462379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28CD918D-37B0-C96F-2AB6-A856F8E22D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31CDDE55-DF6E-A119-2AFB-33AC0496E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47C3EEC5-AB39-022F-40D1-7F4430D60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04803-0F4E-4590-A40D-477C2136BBFD}" type="datetime1">
              <a:rPr lang="ko-KR" altLang="en-US" smtClean="0"/>
              <a:t>2023. 4. 16.</a:t>
            </a:fld>
            <a:endParaRPr lang="ko-KR" altLang="en-US"/>
          </a:p>
        </p:txBody>
      </p:sp>
      <p:sp>
        <p:nvSpPr>
          <p:cNvPr id="5" name="바닥글 개체 틀 4">
            <a:extLst>
              <a:ext uri="{FF2B5EF4-FFF2-40B4-BE49-F238E27FC236}">
                <a16:creationId xmlns:a16="http://schemas.microsoft.com/office/drawing/2014/main" id="{AD999C64-E358-AD60-7B74-13FD4F7BC2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640643A7-0D5C-72AC-0955-6302B50AD0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1A9F1-453A-41B3-95FE-CC52454C9BE1}" type="slidenum">
              <a:rPr lang="ko-KR" altLang="en-US" smtClean="0"/>
              <a:t>‹#›</a:t>
            </a:fld>
            <a:endParaRPr lang="ko-KR" altLang="en-US"/>
          </a:p>
        </p:txBody>
      </p:sp>
    </p:spTree>
    <p:extLst>
      <p:ext uri="{BB962C8B-B14F-4D97-AF65-F5344CB8AC3E}">
        <p14:creationId xmlns:p14="http://schemas.microsoft.com/office/powerpoint/2010/main" val="8818427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jpg"/><Relationship Id="rId10" Type="http://schemas.openxmlformats.org/officeDocument/2006/relationships/image" Target="../media/image4.png"/><Relationship Id="rId4" Type="http://schemas.openxmlformats.org/officeDocument/2006/relationships/image" Target="../media/image52.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32CF98F-7D39-B953-83A6-C4E8BDC4F5C5}"/>
              </a:ext>
            </a:extLst>
          </p:cNvPr>
          <p:cNvSpPr>
            <a:spLocks noGrp="1"/>
          </p:cNvSpPr>
          <p:nvPr>
            <p:ph type="title"/>
          </p:nvPr>
        </p:nvSpPr>
        <p:spPr>
          <a:xfrm>
            <a:off x="838200" y="2763629"/>
            <a:ext cx="10515600" cy="1581235"/>
          </a:xfrm>
        </p:spPr>
        <p:txBody>
          <a:bodyPr>
            <a:noAutofit/>
          </a:bodyPr>
          <a:lstStyle/>
          <a:p>
            <a:r>
              <a:rPr lang="en" altLang="zh-CN" sz="4000" dirty="0">
                <a:effectLst/>
                <a:latin typeface="Helvetica" pitchFamily="2" charset="0"/>
              </a:rPr>
              <a:t>Federated Visualization: A Privacy-preserving</a:t>
            </a:r>
            <a:br>
              <a:rPr lang="en" altLang="zh-CN" sz="4000" dirty="0">
                <a:effectLst/>
                <a:latin typeface="Helvetica" pitchFamily="2" charset="0"/>
              </a:rPr>
            </a:br>
            <a:r>
              <a:rPr lang="en" altLang="zh-CN" sz="4000" dirty="0">
                <a:effectLst/>
                <a:latin typeface="Helvetica" pitchFamily="2" charset="0"/>
              </a:rPr>
              <a:t>Strategy for Aggregated Visual Query</a:t>
            </a:r>
            <a:endParaRPr lang="en-US" altLang="en-US" sz="4000" dirty="0">
              <a:solidFill>
                <a:srgbClr val="041562"/>
              </a:solidFill>
              <a:latin typeface="Tahoma" panose="020B0604030504040204" pitchFamily="34" charset="0"/>
              <a:ea typeface="Tahoma" panose="020B0604030504040204" pitchFamily="34" charset="0"/>
              <a:cs typeface="Tahoma" panose="020B0604030504040204" pitchFamily="34" charset="0"/>
            </a:endParaRPr>
          </a:p>
        </p:txBody>
      </p:sp>
      <p:sp>
        <p:nvSpPr>
          <p:cNvPr id="3" name="텍스트 개체 틀 2">
            <a:extLst>
              <a:ext uri="{FF2B5EF4-FFF2-40B4-BE49-F238E27FC236}">
                <a16:creationId xmlns:a16="http://schemas.microsoft.com/office/drawing/2014/main" id="{02A2BF2D-041D-8A9D-059A-4106DF792FA8}"/>
              </a:ext>
            </a:extLst>
          </p:cNvPr>
          <p:cNvSpPr>
            <a:spLocks noGrp="1"/>
          </p:cNvSpPr>
          <p:nvPr>
            <p:ph type="body" sz="quarter" idx="10"/>
          </p:nvPr>
        </p:nvSpPr>
        <p:spPr>
          <a:xfrm>
            <a:off x="939800" y="4471034"/>
            <a:ext cx="10312400" cy="1676400"/>
          </a:xfrm>
        </p:spPr>
        <p:txBody>
          <a:bodyPr>
            <a:normAutofit/>
          </a:bodyPr>
          <a:lstStyle/>
          <a:p>
            <a:pPr>
              <a:spcBef>
                <a:spcPct val="0"/>
              </a:spcBef>
            </a:pPr>
            <a:r>
              <a:rPr lang="en" altLang="zh-CN" sz="2600" dirty="0">
                <a:solidFill>
                  <a:schemeClr val="tx1">
                    <a:lumMod val="85000"/>
                    <a:lumOff val="15000"/>
                  </a:schemeClr>
                </a:solidFill>
                <a:effectLst/>
                <a:latin typeface="Helvetica" pitchFamily="2" charset="0"/>
              </a:rPr>
              <a:t>Wei Chen</a:t>
            </a:r>
            <a:r>
              <a:rPr lang="en" altLang="zh-CN" sz="2600" baseline="30000" dirty="0">
                <a:solidFill>
                  <a:schemeClr val="tx1">
                    <a:lumMod val="85000"/>
                    <a:lumOff val="15000"/>
                  </a:schemeClr>
                </a:solidFill>
                <a:effectLst/>
                <a:latin typeface="Helvetica" pitchFamily="2" charset="0"/>
              </a:rPr>
              <a:t>1</a:t>
            </a:r>
            <a:r>
              <a:rPr lang="en" altLang="zh-CN" sz="2600" dirty="0">
                <a:solidFill>
                  <a:schemeClr val="tx1">
                    <a:lumMod val="85000"/>
                    <a:lumOff val="15000"/>
                  </a:schemeClr>
                </a:solidFill>
                <a:effectLst/>
                <a:latin typeface="Helvetica" pitchFamily="2" charset="0"/>
              </a:rPr>
              <a:t>, </a:t>
            </a:r>
            <a:r>
              <a:rPr lang="en" altLang="zh-CN" sz="2600" dirty="0" err="1">
                <a:solidFill>
                  <a:schemeClr val="tx1">
                    <a:lumMod val="85000"/>
                    <a:lumOff val="15000"/>
                  </a:schemeClr>
                </a:solidFill>
                <a:effectLst/>
                <a:latin typeface="Helvetica" pitchFamily="2" charset="0"/>
              </a:rPr>
              <a:t>Yating</a:t>
            </a:r>
            <a:r>
              <a:rPr lang="en" altLang="zh-CN" sz="2600" dirty="0">
                <a:solidFill>
                  <a:schemeClr val="tx1">
                    <a:lumMod val="85000"/>
                    <a:lumOff val="15000"/>
                  </a:schemeClr>
                </a:solidFill>
                <a:effectLst/>
                <a:latin typeface="Helvetica" pitchFamily="2" charset="0"/>
              </a:rPr>
              <a:t> Wei</a:t>
            </a:r>
            <a:r>
              <a:rPr lang="en" altLang="zh-CN" sz="2600" baseline="30000" dirty="0">
                <a:solidFill>
                  <a:schemeClr val="tx1">
                    <a:lumMod val="85000"/>
                    <a:lumOff val="15000"/>
                  </a:schemeClr>
                </a:solidFill>
                <a:effectLst/>
                <a:latin typeface="Helvetica" pitchFamily="2" charset="0"/>
              </a:rPr>
              <a:t>1</a:t>
            </a:r>
            <a:r>
              <a:rPr lang="en" altLang="zh-CN" sz="2600" dirty="0">
                <a:solidFill>
                  <a:schemeClr val="tx1">
                    <a:lumMod val="85000"/>
                    <a:lumOff val="15000"/>
                  </a:schemeClr>
                </a:solidFill>
                <a:effectLst/>
                <a:latin typeface="Helvetica" pitchFamily="2" charset="0"/>
              </a:rPr>
              <a:t>, </a:t>
            </a:r>
            <a:r>
              <a:rPr lang="en" altLang="zh-CN" sz="2600" dirty="0" err="1">
                <a:solidFill>
                  <a:schemeClr val="tx1">
                    <a:lumMod val="85000"/>
                    <a:lumOff val="15000"/>
                  </a:schemeClr>
                </a:solidFill>
                <a:effectLst/>
                <a:latin typeface="Helvetica" pitchFamily="2" charset="0"/>
              </a:rPr>
              <a:t>Zhiyong</a:t>
            </a:r>
            <a:r>
              <a:rPr lang="en" altLang="zh-CN" sz="2600" dirty="0">
                <a:solidFill>
                  <a:schemeClr val="tx1">
                    <a:lumMod val="85000"/>
                    <a:lumOff val="15000"/>
                  </a:schemeClr>
                </a:solidFill>
                <a:effectLst/>
                <a:latin typeface="Helvetica" pitchFamily="2" charset="0"/>
              </a:rPr>
              <a:t> Wang</a:t>
            </a:r>
            <a:r>
              <a:rPr lang="en" altLang="zh-CN" sz="2600" baseline="30000" dirty="0">
                <a:solidFill>
                  <a:schemeClr val="tx1">
                    <a:lumMod val="85000"/>
                    <a:lumOff val="15000"/>
                  </a:schemeClr>
                </a:solidFill>
                <a:effectLst/>
                <a:latin typeface="Helvetica" pitchFamily="2" charset="0"/>
              </a:rPr>
              <a:t>1</a:t>
            </a:r>
            <a:r>
              <a:rPr lang="en" altLang="zh-CN" sz="2600" dirty="0">
                <a:solidFill>
                  <a:schemeClr val="tx1">
                    <a:lumMod val="85000"/>
                    <a:lumOff val="15000"/>
                  </a:schemeClr>
                </a:solidFill>
                <a:effectLst/>
                <a:latin typeface="Helvetica" pitchFamily="2" charset="0"/>
              </a:rPr>
              <a:t>, </a:t>
            </a:r>
            <a:r>
              <a:rPr lang="en" altLang="zh-CN" sz="2600" dirty="0" err="1">
                <a:solidFill>
                  <a:schemeClr val="tx1">
                    <a:lumMod val="85000"/>
                    <a:lumOff val="15000"/>
                  </a:schemeClr>
                </a:solidFill>
                <a:effectLst/>
                <a:latin typeface="Helvetica" pitchFamily="2" charset="0"/>
              </a:rPr>
              <a:t>Shuyue</a:t>
            </a:r>
            <a:r>
              <a:rPr lang="en" altLang="zh-CN" sz="2600" dirty="0">
                <a:solidFill>
                  <a:schemeClr val="tx1">
                    <a:lumMod val="85000"/>
                    <a:lumOff val="15000"/>
                  </a:schemeClr>
                </a:solidFill>
                <a:effectLst/>
                <a:latin typeface="Helvetica" pitchFamily="2" charset="0"/>
              </a:rPr>
              <a:t> Zhou</a:t>
            </a:r>
            <a:r>
              <a:rPr lang="en" altLang="zh-CN" sz="2600" baseline="30000" dirty="0">
                <a:solidFill>
                  <a:schemeClr val="tx1">
                    <a:lumMod val="85000"/>
                    <a:lumOff val="15000"/>
                  </a:schemeClr>
                </a:solidFill>
                <a:effectLst/>
                <a:latin typeface="Helvetica" pitchFamily="2" charset="0"/>
              </a:rPr>
              <a:t>1</a:t>
            </a:r>
            <a:r>
              <a:rPr lang="en" altLang="zh-CN" sz="2600" dirty="0">
                <a:solidFill>
                  <a:schemeClr val="tx1">
                    <a:lumMod val="85000"/>
                    <a:lumOff val="15000"/>
                  </a:schemeClr>
                </a:solidFill>
                <a:effectLst/>
                <a:latin typeface="Helvetica" pitchFamily="2" charset="0"/>
              </a:rPr>
              <a:t>, </a:t>
            </a:r>
          </a:p>
          <a:p>
            <a:pPr>
              <a:spcBef>
                <a:spcPct val="0"/>
              </a:spcBef>
            </a:pPr>
            <a:r>
              <a:rPr lang="en" altLang="zh-CN" sz="2600" dirty="0" err="1">
                <a:solidFill>
                  <a:schemeClr val="tx1">
                    <a:lumMod val="85000"/>
                    <a:lumOff val="15000"/>
                  </a:schemeClr>
                </a:solidFill>
                <a:effectLst/>
                <a:latin typeface="Helvetica" pitchFamily="2" charset="0"/>
              </a:rPr>
              <a:t>Bingru</a:t>
            </a:r>
            <a:r>
              <a:rPr lang="en" altLang="zh-CN" sz="2600" dirty="0">
                <a:solidFill>
                  <a:schemeClr val="tx1">
                    <a:lumMod val="85000"/>
                    <a:lumOff val="15000"/>
                  </a:schemeClr>
                </a:solidFill>
                <a:effectLst/>
                <a:latin typeface="Helvetica" pitchFamily="2" charset="0"/>
              </a:rPr>
              <a:t> Lin</a:t>
            </a:r>
            <a:r>
              <a:rPr lang="en" altLang="zh-CN" sz="2600" baseline="30000" dirty="0">
                <a:solidFill>
                  <a:schemeClr val="tx1">
                    <a:lumMod val="85000"/>
                    <a:lumOff val="15000"/>
                  </a:schemeClr>
                </a:solidFill>
                <a:effectLst/>
                <a:latin typeface="Helvetica" pitchFamily="2" charset="0"/>
              </a:rPr>
              <a:t>1</a:t>
            </a:r>
            <a:r>
              <a:rPr lang="en" altLang="zh-CN" sz="2600" dirty="0">
                <a:solidFill>
                  <a:schemeClr val="tx1">
                    <a:lumMod val="85000"/>
                    <a:lumOff val="15000"/>
                  </a:schemeClr>
                </a:solidFill>
                <a:effectLst/>
                <a:latin typeface="Helvetica" pitchFamily="2" charset="0"/>
              </a:rPr>
              <a:t>, </a:t>
            </a:r>
            <a:r>
              <a:rPr lang="en" altLang="zh-CN" sz="2600" dirty="0" err="1">
                <a:solidFill>
                  <a:schemeClr val="tx1">
                    <a:lumMod val="85000"/>
                    <a:lumOff val="15000"/>
                  </a:schemeClr>
                </a:solidFill>
                <a:effectLst/>
                <a:latin typeface="Helvetica" pitchFamily="2" charset="0"/>
              </a:rPr>
              <a:t>Zhiguang</a:t>
            </a:r>
            <a:r>
              <a:rPr lang="en" altLang="zh-CN" sz="2600" dirty="0">
                <a:solidFill>
                  <a:schemeClr val="tx1">
                    <a:lumMod val="85000"/>
                    <a:lumOff val="15000"/>
                  </a:schemeClr>
                </a:solidFill>
                <a:effectLst/>
                <a:latin typeface="Helvetica" pitchFamily="2" charset="0"/>
              </a:rPr>
              <a:t> Zhou</a:t>
            </a:r>
            <a:r>
              <a:rPr lang="en" altLang="zh-CN" sz="2600" baseline="30000" dirty="0">
                <a:solidFill>
                  <a:schemeClr val="tx1">
                    <a:lumMod val="85000"/>
                    <a:lumOff val="15000"/>
                  </a:schemeClr>
                </a:solidFill>
                <a:effectLst/>
                <a:latin typeface="Helvetica" pitchFamily="2" charset="0"/>
              </a:rPr>
              <a:t>2 </a:t>
            </a:r>
            <a:r>
              <a:rPr lang="en" altLang="zh-CN" sz="2600" dirty="0">
                <a:solidFill>
                  <a:schemeClr val="tx1">
                    <a:lumMod val="85000"/>
                    <a:lumOff val="15000"/>
                  </a:schemeClr>
                </a:solidFill>
                <a:effectLst/>
                <a:latin typeface="Helvetica" pitchFamily="2" charset="0"/>
              </a:rPr>
              <a:t> </a:t>
            </a:r>
          </a:p>
          <a:p>
            <a:pPr>
              <a:spcBef>
                <a:spcPct val="0"/>
              </a:spcBef>
            </a:pPr>
            <a:endParaRPr lang="en" altLang="zh-CN" sz="1400" dirty="0">
              <a:solidFill>
                <a:schemeClr val="tx1">
                  <a:lumMod val="85000"/>
                  <a:lumOff val="15000"/>
                </a:schemeClr>
              </a:solidFill>
              <a:effectLst/>
              <a:latin typeface="Helvetica" pitchFamily="2" charset="0"/>
            </a:endParaRPr>
          </a:p>
          <a:p>
            <a:pPr>
              <a:spcBef>
                <a:spcPct val="0"/>
              </a:spcBef>
            </a:pPr>
            <a:r>
              <a:rPr lang="en" altLang="zh-CN" sz="2400" dirty="0">
                <a:solidFill>
                  <a:schemeClr val="tx1">
                    <a:lumMod val="85000"/>
                    <a:lumOff val="15000"/>
                  </a:schemeClr>
                </a:solidFill>
                <a:effectLst/>
                <a:latin typeface="Helvetica" pitchFamily="2" charset="0"/>
              </a:rPr>
              <a:t>1: State Key Lab of CAD&amp;CG, Zhejiang University</a:t>
            </a:r>
          </a:p>
          <a:p>
            <a:pPr>
              <a:spcBef>
                <a:spcPct val="0"/>
              </a:spcBef>
            </a:pPr>
            <a:r>
              <a:rPr lang="en" altLang="zh-CN" sz="2400" dirty="0">
                <a:solidFill>
                  <a:schemeClr val="tx1">
                    <a:lumMod val="85000"/>
                    <a:lumOff val="15000"/>
                  </a:schemeClr>
                </a:solidFill>
                <a:effectLst/>
                <a:latin typeface="Helvetica" pitchFamily="2" charset="0"/>
              </a:rPr>
              <a:t>2: Hangzhou </a:t>
            </a:r>
            <a:r>
              <a:rPr lang="en" altLang="zh-CN" sz="2400" dirty="0" err="1">
                <a:solidFill>
                  <a:schemeClr val="tx1">
                    <a:lumMod val="85000"/>
                    <a:lumOff val="15000"/>
                  </a:schemeClr>
                </a:solidFill>
                <a:effectLst/>
                <a:latin typeface="Helvetica" pitchFamily="2" charset="0"/>
              </a:rPr>
              <a:t>Dianzi</a:t>
            </a:r>
            <a:r>
              <a:rPr lang="en" altLang="zh-CN" sz="2400" dirty="0">
                <a:solidFill>
                  <a:schemeClr val="tx1">
                    <a:lumMod val="85000"/>
                    <a:lumOff val="15000"/>
                  </a:schemeClr>
                </a:solidFill>
                <a:effectLst/>
                <a:latin typeface="Helvetica" pitchFamily="2" charset="0"/>
              </a:rPr>
              <a:t> University</a:t>
            </a:r>
          </a:p>
          <a:p>
            <a:pPr>
              <a:spcBef>
                <a:spcPct val="0"/>
              </a:spcBef>
            </a:pPr>
            <a:endParaRPr lang="en" altLang="zh-CN" sz="2400" dirty="0">
              <a:solidFill>
                <a:schemeClr val="tx1">
                  <a:lumMod val="85000"/>
                  <a:lumOff val="15000"/>
                </a:schemeClr>
              </a:solidFill>
              <a:effectLst/>
              <a:latin typeface="Helvetica" pitchFamily="2" charset="0"/>
            </a:endParaRPr>
          </a:p>
          <a:p>
            <a:pPr>
              <a:spcBef>
                <a:spcPct val="0"/>
              </a:spcBef>
            </a:pPr>
            <a:endParaRPr lang="en" altLang="zh-CN" baseline="30000" dirty="0">
              <a:solidFill>
                <a:schemeClr val="tx1">
                  <a:lumMod val="85000"/>
                  <a:lumOff val="15000"/>
                </a:schemeClr>
              </a:solidFill>
              <a:effectLst/>
              <a:latin typeface="Helvetica" pitchFamily="2" charset="0"/>
            </a:endParaRPr>
          </a:p>
        </p:txBody>
      </p:sp>
      <p:pic>
        <p:nvPicPr>
          <p:cNvPr id="4" name="图片 3">
            <a:extLst>
              <a:ext uri="{FF2B5EF4-FFF2-40B4-BE49-F238E27FC236}">
                <a16:creationId xmlns:a16="http://schemas.microsoft.com/office/drawing/2014/main" id="{B5DF9365-A21E-ACDE-3E16-26510D4F8580}"/>
              </a:ext>
            </a:extLst>
          </p:cNvPr>
          <p:cNvPicPr>
            <a:picLocks noChangeAspect="1"/>
          </p:cNvPicPr>
          <p:nvPr/>
        </p:nvPicPr>
        <p:blipFill>
          <a:blip r:embed="rId3"/>
          <a:stretch>
            <a:fillRect/>
          </a:stretch>
        </p:blipFill>
        <p:spPr>
          <a:xfrm>
            <a:off x="9918326" y="5620940"/>
            <a:ext cx="964394" cy="964394"/>
          </a:xfrm>
          <a:prstGeom prst="rect">
            <a:avLst/>
          </a:prstGeom>
        </p:spPr>
      </p:pic>
      <p:pic>
        <p:nvPicPr>
          <p:cNvPr id="1026" name="Picture 2" descr="杭州電子科技大學- 維基百科，自由的百科全書">
            <a:extLst>
              <a:ext uri="{FF2B5EF4-FFF2-40B4-BE49-F238E27FC236}">
                <a16:creationId xmlns:a16="http://schemas.microsoft.com/office/drawing/2014/main" id="{83FB8A3E-BC38-547E-57CB-289236028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0419" y="5668226"/>
            <a:ext cx="869821" cy="86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854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solidFill>
                  <a:srgbClr val="3B3F42"/>
                </a:solidFill>
                <a:latin typeface="Tahoma" panose="020B0604030504040204" pitchFamily="34" charset="0"/>
                <a:ea typeface="Tahoma" panose="020B0604030504040204" pitchFamily="34" charset="0"/>
                <a:cs typeface="Tahoma" panose="020B0604030504040204" pitchFamily="34" charset="0"/>
              </a:rPr>
              <a:t>Our</a:t>
            </a:r>
            <a:r>
              <a:rPr lang="zh-CN" altLang="en-US" dirty="0">
                <a:solidFill>
                  <a:srgbClr val="3B3F42"/>
                </a:solidFill>
                <a:latin typeface="Tahoma" panose="020B0604030504040204" pitchFamily="34" charset="0"/>
                <a:ea typeface="Tahoma" panose="020B0604030504040204" pitchFamily="34" charset="0"/>
                <a:cs typeface="Tahoma" panose="020B0604030504040204" pitchFamily="34" charset="0"/>
              </a:rPr>
              <a:t> </a:t>
            </a:r>
            <a:r>
              <a:rPr lang="en-US" altLang="zh-CN" dirty="0">
                <a:solidFill>
                  <a:srgbClr val="3B3F42"/>
                </a:solidFill>
                <a:latin typeface="Tahoma" panose="020B0604030504040204" pitchFamily="34" charset="0"/>
                <a:ea typeface="Tahoma" panose="020B0604030504040204" pitchFamily="34" charset="0"/>
                <a:cs typeface="Tahoma" panose="020B0604030504040204" pitchFamily="34" charset="0"/>
              </a:rPr>
              <a:t>Approach</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10</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10654147" cy="553998"/>
          </a:xfrm>
          <a:prstGeom prst="rect">
            <a:avLst/>
          </a:prstGeom>
          <a:noFill/>
        </p:spPr>
        <p:txBody>
          <a:bodyPr wrap="square" rtlCol="0">
            <a:spAutoFit/>
          </a:bodyPr>
          <a:lstStyle/>
          <a:p>
            <a:r>
              <a:rPr lang="en" altLang="zh-CN" sz="3000" dirty="0">
                <a:solidFill>
                  <a:srgbClr val="041562"/>
                </a:solidFill>
                <a:latin typeface="Helvetica" pitchFamily="2" charset="0"/>
                <a:ea typeface="Tahoma" panose="020B0604030504040204" pitchFamily="34" charset="0"/>
                <a:cs typeface="Tahoma" panose="020B0604030504040204" pitchFamily="34" charset="0"/>
              </a:rPr>
              <a:t>The </a:t>
            </a:r>
            <a:r>
              <a:rPr lang="en-US" altLang="zh-CN" sz="3000" i="1" dirty="0">
                <a:solidFill>
                  <a:srgbClr val="041562"/>
                </a:solidFill>
                <a:latin typeface="Helvetica" pitchFamily="2" charset="0"/>
                <a:ea typeface="Tahoma" panose="020B0604030504040204" pitchFamily="34" charset="0"/>
                <a:cs typeface="Tahoma" panose="020B0604030504040204" pitchFamily="34" charset="0"/>
              </a:rPr>
              <a:t>prediction</a:t>
            </a:r>
            <a:r>
              <a:rPr lang="en" altLang="zh-CN" sz="3000" i="1" dirty="0">
                <a:solidFill>
                  <a:srgbClr val="041562"/>
                </a:solidFill>
                <a:latin typeface="Helvetica" pitchFamily="2" charset="0"/>
                <a:ea typeface="Tahoma" panose="020B0604030504040204" pitchFamily="34" charset="0"/>
                <a:cs typeface="Tahoma" panose="020B0604030504040204" pitchFamily="34" charset="0"/>
              </a:rPr>
              <a:t>-based</a:t>
            </a:r>
            <a:r>
              <a:rPr lang="en" altLang="zh-CN" sz="3000" dirty="0">
                <a:solidFill>
                  <a:srgbClr val="041562"/>
                </a:solidFill>
                <a:latin typeface="Helvetica" pitchFamily="2" charset="0"/>
                <a:ea typeface="Tahoma" panose="020B0604030504040204" pitchFamily="34" charset="0"/>
                <a:cs typeface="Tahoma" panose="020B0604030504040204" pitchFamily="34" charset="0"/>
              </a:rPr>
              <a:t> scheme</a:t>
            </a:r>
          </a:p>
        </p:txBody>
      </p:sp>
      <p:sp>
        <p:nvSpPr>
          <p:cNvPr id="6" name="文本框 5">
            <a:extLst>
              <a:ext uri="{FF2B5EF4-FFF2-40B4-BE49-F238E27FC236}">
                <a16:creationId xmlns:a16="http://schemas.microsoft.com/office/drawing/2014/main" id="{2FD9EDF4-6B10-6E34-F637-C8ABFE4A336D}"/>
              </a:ext>
            </a:extLst>
          </p:cNvPr>
          <p:cNvSpPr txBox="1"/>
          <p:nvPr/>
        </p:nvSpPr>
        <p:spPr>
          <a:xfrm>
            <a:off x="869370" y="1899983"/>
            <a:ext cx="10515600" cy="1815882"/>
          </a:xfrm>
          <a:prstGeom prst="rect">
            <a:avLst/>
          </a:prstGeom>
          <a:noFill/>
        </p:spPr>
        <p:txBody>
          <a:bodyPr wrap="square">
            <a:spAutoFit/>
          </a:bodyPr>
          <a:lstStyle/>
          <a:p>
            <a:r>
              <a:rPr lang="en" altLang="zh-CN" sz="2800" dirty="0" err="1">
                <a:solidFill>
                  <a:srgbClr val="041562"/>
                </a:solidFill>
                <a:effectLst/>
                <a:latin typeface="Helvetica" pitchFamily="2" charset="0"/>
              </a:rPr>
              <a:t>Encod</a:t>
            </a:r>
            <a:r>
              <a:rPr lang="en-US" altLang="zh-CN" sz="2800" dirty="0">
                <a:solidFill>
                  <a:srgbClr val="041562"/>
                </a:solidFill>
                <a:effectLst/>
                <a:latin typeface="Helvetica" pitchFamily="2" charset="0"/>
              </a:rPr>
              <a:t>e</a:t>
            </a:r>
            <a:r>
              <a:rPr lang="en" altLang="zh-CN" sz="2800" dirty="0">
                <a:solidFill>
                  <a:srgbClr val="041562"/>
                </a:solidFill>
                <a:effectLst/>
                <a:latin typeface="Helvetica" pitchFamily="2" charset="0"/>
              </a:rPr>
              <a:t> visual features</a:t>
            </a:r>
            <a:r>
              <a:rPr lang="zh-CN" altLang="en-US" sz="2800" dirty="0">
                <a:solidFill>
                  <a:srgbClr val="041562"/>
                </a:solidFill>
                <a:effectLst/>
                <a:latin typeface="Helvetica" pitchFamily="2" charset="0"/>
              </a:rPr>
              <a:t> </a:t>
            </a:r>
            <a:r>
              <a:rPr lang="en-US" altLang="zh-CN" sz="2800" dirty="0">
                <a:solidFill>
                  <a:srgbClr val="041562"/>
                </a:solidFill>
                <a:effectLst/>
                <a:latin typeface="Helvetica" pitchFamily="2" charset="0"/>
              </a:rPr>
              <a:t>by</a:t>
            </a:r>
            <a:r>
              <a:rPr lang="zh-CN" altLang="en-US" sz="2800" dirty="0">
                <a:solidFill>
                  <a:srgbClr val="041562"/>
                </a:solidFill>
                <a:effectLst/>
                <a:latin typeface="Helvetica" pitchFamily="2" charset="0"/>
              </a:rPr>
              <a:t> </a:t>
            </a:r>
            <a:r>
              <a:rPr lang="en" altLang="zh-CN" sz="2800" dirty="0">
                <a:solidFill>
                  <a:srgbClr val="DE5B48"/>
                </a:solidFill>
                <a:effectLst/>
                <a:latin typeface="Helvetica" pitchFamily="2" charset="0"/>
              </a:rPr>
              <a:t>precomputing a</a:t>
            </a:r>
            <a:r>
              <a:rPr lang="zh-CN" altLang="en-US" sz="2800" dirty="0">
                <a:solidFill>
                  <a:srgbClr val="DE5B48"/>
                </a:solidFill>
                <a:effectLst/>
                <a:latin typeface="Helvetica" pitchFamily="2" charset="0"/>
              </a:rPr>
              <a:t> </a:t>
            </a:r>
            <a:r>
              <a:rPr lang="en" altLang="zh-CN" sz="2800" dirty="0">
                <a:solidFill>
                  <a:srgbClr val="DE5B48"/>
                </a:solidFill>
                <a:effectLst/>
                <a:latin typeface="Helvetica" pitchFamily="2" charset="0"/>
              </a:rPr>
              <a:t>representation</a:t>
            </a:r>
            <a:r>
              <a:rPr lang="en" altLang="zh-CN" sz="2800" dirty="0">
                <a:solidFill>
                  <a:srgbClr val="041562"/>
                </a:solidFill>
                <a:effectLst/>
                <a:latin typeface="Helvetica" pitchFamily="2" charset="0"/>
              </a:rPr>
              <a:t> </a:t>
            </a:r>
          </a:p>
          <a:p>
            <a:pPr marL="914400" lvl="1" indent="-457200">
              <a:buFont typeface="Arial" panose="020B0604020202020204" pitchFamily="34" charset="0"/>
              <a:buChar char="•"/>
            </a:pPr>
            <a:r>
              <a:rPr lang="en" altLang="zh-CN" sz="2800" dirty="0">
                <a:solidFill>
                  <a:srgbClr val="041562"/>
                </a:solidFill>
                <a:effectLst/>
                <a:latin typeface="Helvetica" pitchFamily="2" charset="0"/>
              </a:rPr>
              <a:t>a fully connected deep network</a:t>
            </a:r>
          </a:p>
          <a:p>
            <a:r>
              <a:rPr lang="en-US" altLang="zh-CN" sz="2800" dirty="0">
                <a:solidFill>
                  <a:srgbClr val="DE5B48"/>
                </a:solidFill>
                <a:effectLst/>
                <a:latin typeface="Helvetica" pitchFamily="2" charset="0"/>
              </a:rPr>
              <a:t>M</a:t>
            </a:r>
            <a:r>
              <a:rPr lang="en" altLang="zh-CN" sz="2800" dirty="0" err="1">
                <a:solidFill>
                  <a:srgbClr val="DE5B48"/>
                </a:solidFill>
                <a:effectLst/>
                <a:latin typeface="Helvetica" pitchFamily="2" charset="0"/>
              </a:rPr>
              <a:t>imic</a:t>
            </a:r>
            <a:r>
              <a:rPr lang="en" altLang="zh-CN" sz="2800" dirty="0">
                <a:solidFill>
                  <a:srgbClr val="DE5B48"/>
                </a:solidFill>
                <a:effectLst/>
                <a:latin typeface="Helvetica" pitchFamily="2" charset="0"/>
              </a:rPr>
              <a:t> the federated learning </a:t>
            </a:r>
            <a:r>
              <a:rPr lang="en" altLang="zh-CN" sz="2800" dirty="0">
                <a:solidFill>
                  <a:srgbClr val="041562"/>
                </a:solidFill>
                <a:effectLst/>
                <a:latin typeface="Helvetica" pitchFamily="2" charset="0"/>
              </a:rPr>
              <a:t>framework</a:t>
            </a:r>
          </a:p>
          <a:p>
            <a:r>
              <a:rPr lang="zh-CN" altLang="en-US" sz="2800" dirty="0">
                <a:solidFill>
                  <a:srgbClr val="041562"/>
                </a:solidFill>
                <a:effectLst/>
                <a:latin typeface="Helvetica" pitchFamily="2" charset="0"/>
              </a:rPr>
              <a:t> </a:t>
            </a:r>
            <a:endParaRPr lang="en" altLang="zh-CN" sz="2800" dirty="0">
              <a:solidFill>
                <a:srgbClr val="041562"/>
              </a:solidFill>
              <a:effectLst/>
              <a:latin typeface="Helvetica" pitchFamily="2" charset="0"/>
            </a:endParaRPr>
          </a:p>
        </p:txBody>
      </p:sp>
      <p:pic>
        <p:nvPicPr>
          <p:cNvPr id="7" name="图片 6">
            <a:extLst>
              <a:ext uri="{FF2B5EF4-FFF2-40B4-BE49-F238E27FC236}">
                <a16:creationId xmlns:a16="http://schemas.microsoft.com/office/drawing/2014/main" id="{E0040BF3-99B3-1F0C-9467-3613D2FCE231}"/>
              </a:ext>
            </a:extLst>
          </p:cNvPr>
          <p:cNvPicPr>
            <a:picLocks noChangeAspect="1"/>
          </p:cNvPicPr>
          <p:nvPr/>
        </p:nvPicPr>
        <p:blipFill>
          <a:blip r:embed="rId3"/>
          <a:stretch>
            <a:fillRect/>
          </a:stretch>
        </p:blipFill>
        <p:spPr>
          <a:xfrm>
            <a:off x="1367911" y="3379839"/>
            <a:ext cx="3124200" cy="2705100"/>
          </a:xfrm>
          <a:prstGeom prst="rect">
            <a:avLst/>
          </a:prstGeom>
        </p:spPr>
      </p:pic>
      <p:pic>
        <p:nvPicPr>
          <p:cNvPr id="8" name="图片 7">
            <a:extLst>
              <a:ext uri="{FF2B5EF4-FFF2-40B4-BE49-F238E27FC236}">
                <a16:creationId xmlns:a16="http://schemas.microsoft.com/office/drawing/2014/main" id="{FAA9612A-8CBC-E8CA-8876-639F3FC4C516}"/>
              </a:ext>
            </a:extLst>
          </p:cNvPr>
          <p:cNvPicPr>
            <a:picLocks noChangeAspect="1"/>
          </p:cNvPicPr>
          <p:nvPr/>
        </p:nvPicPr>
        <p:blipFill>
          <a:blip r:embed="rId4"/>
          <a:stretch>
            <a:fillRect/>
          </a:stretch>
        </p:blipFill>
        <p:spPr>
          <a:xfrm>
            <a:off x="6160133" y="3316339"/>
            <a:ext cx="4648200" cy="2832100"/>
          </a:xfrm>
          <a:prstGeom prst="rect">
            <a:avLst/>
          </a:prstGeom>
        </p:spPr>
      </p:pic>
      <p:cxnSp>
        <p:nvCxnSpPr>
          <p:cNvPr id="22" name="直线箭头连接符 21">
            <a:extLst>
              <a:ext uri="{FF2B5EF4-FFF2-40B4-BE49-F238E27FC236}">
                <a16:creationId xmlns:a16="http://schemas.microsoft.com/office/drawing/2014/main" id="{6A87E433-CCBB-A550-0F66-1C94EE8DEC1F}"/>
              </a:ext>
            </a:extLst>
          </p:cNvPr>
          <p:cNvCxnSpPr>
            <a:cxnSpLocks/>
          </p:cNvCxnSpPr>
          <p:nvPr/>
        </p:nvCxnSpPr>
        <p:spPr>
          <a:xfrm>
            <a:off x="9725052" y="5591830"/>
            <a:ext cx="0" cy="901045"/>
          </a:xfrm>
          <a:prstGeom prst="straightConnector1">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线箭头连接符 23">
            <a:extLst>
              <a:ext uri="{FF2B5EF4-FFF2-40B4-BE49-F238E27FC236}">
                <a16:creationId xmlns:a16="http://schemas.microsoft.com/office/drawing/2014/main" id="{2BACC23B-DC2A-7DE0-FFF7-EA493F7EB839}"/>
              </a:ext>
            </a:extLst>
          </p:cNvPr>
          <p:cNvCxnSpPr>
            <a:cxnSpLocks/>
          </p:cNvCxnSpPr>
          <p:nvPr/>
        </p:nvCxnSpPr>
        <p:spPr>
          <a:xfrm flipH="1">
            <a:off x="4267200" y="6492875"/>
            <a:ext cx="5457852" cy="0"/>
          </a:xfrm>
          <a:prstGeom prst="straightConnector1">
            <a:avLst/>
          </a:prstGeom>
          <a:ln w="1905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直线箭头连接符 26">
            <a:extLst>
              <a:ext uri="{FF2B5EF4-FFF2-40B4-BE49-F238E27FC236}">
                <a16:creationId xmlns:a16="http://schemas.microsoft.com/office/drawing/2014/main" id="{CBCCB2DC-9DDF-C27D-FB8F-B1F670D830D4}"/>
              </a:ext>
            </a:extLst>
          </p:cNvPr>
          <p:cNvCxnSpPr>
            <a:cxnSpLocks/>
          </p:cNvCxnSpPr>
          <p:nvPr/>
        </p:nvCxnSpPr>
        <p:spPr>
          <a:xfrm>
            <a:off x="4267200" y="5899355"/>
            <a:ext cx="0" cy="593520"/>
          </a:xfrm>
          <a:prstGeom prst="straightConnector1">
            <a:avLst/>
          </a:prstGeom>
          <a:ln w="19050">
            <a:solidFill>
              <a:schemeClr val="tx1">
                <a:lumMod val="65000"/>
                <a:lumOff val="35000"/>
              </a:schemeClr>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37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 altLang="zh-CN" dirty="0">
                <a:effectLst/>
                <a:latin typeface="Helvetica" pitchFamily="2" charset="0"/>
              </a:rPr>
              <a:t>Federated chart generation</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11</a:t>
            </a:fld>
            <a:endParaRPr lang="en-US" altLang="ko-KR"/>
          </a:p>
        </p:txBody>
      </p:sp>
      <p:sp>
        <p:nvSpPr>
          <p:cNvPr id="6" name="文本框 5">
            <a:extLst>
              <a:ext uri="{FF2B5EF4-FFF2-40B4-BE49-F238E27FC236}">
                <a16:creationId xmlns:a16="http://schemas.microsoft.com/office/drawing/2014/main" id="{2FD9EDF4-6B10-6E34-F637-C8ABFE4A336D}"/>
              </a:ext>
            </a:extLst>
          </p:cNvPr>
          <p:cNvSpPr txBox="1"/>
          <p:nvPr/>
        </p:nvSpPr>
        <p:spPr>
          <a:xfrm>
            <a:off x="945628" y="1614177"/>
            <a:ext cx="3380565" cy="461665"/>
          </a:xfrm>
          <a:prstGeom prst="rect">
            <a:avLst/>
          </a:prstGeom>
          <a:noFill/>
        </p:spPr>
        <p:txBody>
          <a:bodyPr wrap="square">
            <a:spAutoFit/>
          </a:bodyPr>
          <a:lstStyle/>
          <a:p>
            <a:r>
              <a:rPr lang="en-US" altLang="zh-CN" sz="2400" dirty="0">
                <a:solidFill>
                  <a:srgbClr val="041562"/>
                </a:solidFill>
                <a:latin typeface="Helvetica" pitchFamily="2" charset="0"/>
              </a:rPr>
              <a:t>S</a:t>
            </a:r>
            <a:r>
              <a:rPr lang="en" altLang="zh-CN" sz="2400" dirty="0" err="1">
                <a:solidFill>
                  <a:srgbClr val="041562"/>
                </a:solidFill>
                <a:effectLst/>
                <a:latin typeface="Helvetica" pitchFamily="2" charset="0"/>
              </a:rPr>
              <a:t>tructured</a:t>
            </a:r>
            <a:r>
              <a:rPr lang="en" altLang="zh-CN" sz="2400" dirty="0">
                <a:solidFill>
                  <a:srgbClr val="041562"/>
                </a:solidFill>
                <a:effectLst/>
                <a:latin typeface="Helvetica" pitchFamily="2" charset="0"/>
              </a:rPr>
              <a:t> tabular data</a:t>
            </a:r>
          </a:p>
        </p:txBody>
      </p:sp>
      <p:sp>
        <p:nvSpPr>
          <p:cNvPr id="7" name="文本框 6">
            <a:extLst>
              <a:ext uri="{FF2B5EF4-FFF2-40B4-BE49-F238E27FC236}">
                <a16:creationId xmlns:a16="http://schemas.microsoft.com/office/drawing/2014/main" id="{B1BB0FCB-4E86-3CEB-8420-E503AE9F6898}"/>
              </a:ext>
            </a:extLst>
          </p:cNvPr>
          <p:cNvSpPr txBox="1"/>
          <p:nvPr/>
        </p:nvSpPr>
        <p:spPr>
          <a:xfrm>
            <a:off x="5434781" y="1614177"/>
            <a:ext cx="3175819" cy="461665"/>
          </a:xfrm>
          <a:prstGeom prst="rect">
            <a:avLst/>
          </a:prstGeom>
          <a:noFill/>
        </p:spPr>
        <p:txBody>
          <a:bodyPr wrap="square">
            <a:spAutoFit/>
          </a:bodyPr>
          <a:lstStyle/>
          <a:p>
            <a:r>
              <a:rPr lang="en-US" altLang="zh-CN" sz="2400" dirty="0">
                <a:solidFill>
                  <a:srgbClr val="041562"/>
                </a:solidFill>
                <a:latin typeface="Helvetica" pitchFamily="2" charset="0"/>
              </a:rPr>
              <a:t>H</a:t>
            </a:r>
            <a:r>
              <a:rPr lang="en" altLang="zh-CN" sz="2400" dirty="0" err="1">
                <a:solidFill>
                  <a:srgbClr val="041562"/>
                </a:solidFill>
                <a:latin typeface="Helvetica" pitchFamily="2" charset="0"/>
              </a:rPr>
              <a:t>ierarchical</a:t>
            </a:r>
            <a:r>
              <a:rPr lang="en" altLang="zh-CN" sz="2400" dirty="0">
                <a:solidFill>
                  <a:srgbClr val="041562"/>
                </a:solidFill>
                <a:latin typeface="Helvetica" pitchFamily="2" charset="0"/>
              </a:rPr>
              <a:t> data</a:t>
            </a:r>
            <a:endParaRPr lang="zh-CN" altLang="en-US" sz="2400" dirty="0">
              <a:solidFill>
                <a:srgbClr val="041562"/>
              </a:solidFill>
              <a:latin typeface="Helvetica" pitchFamily="2" charset="0"/>
            </a:endParaRPr>
          </a:p>
        </p:txBody>
      </p:sp>
      <p:pic>
        <p:nvPicPr>
          <p:cNvPr id="8" name="图片 7">
            <a:extLst>
              <a:ext uri="{FF2B5EF4-FFF2-40B4-BE49-F238E27FC236}">
                <a16:creationId xmlns:a16="http://schemas.microsoft.com/office/drawing/2014/main" id="{06672AE8-A605-1882-FC5A-594179CE0CC7}"/>
              </a:ext>
            </a:extLst>
          </p:cNvPr>
          <p:cNvPicPr>
            <a:picLocks noChangeAspect="1"/>
          </p:cNvPicPr>
          <p:nvPr/>
        </p:nvPicPr>
        <p:blipFill>
          <a:blip r:embed="rId3"/>
          <a:stretch>
            <a:fillRect/>
          </a:stretch>
        </p:blipFill>
        <p:spPr>
          <a:xfrm>
            <a:off x="978678" y="2460476"/>
            <a:ext cx="3667302" cy="2396659"/>
          </a:xfrm>
          <a:prstGeom prst="rect">
            <a:avLst/>
          </a:prstGeom>
        </p:spPr>
      </p:pic>
      <p:sp>
        <p:nvSpPr>
          <p:cNvPr id="11" name="文本框 10">
            <a:extLst>
              <a:ext uri="{FF2B5EF4-FFF2-40B4-BE49-F238E27FC236}">
                <a16:creationId xmlns:a16="http://schemas.microsoft.com/office/drawing/2014/main" id="{D449A94E-3752-55FC-58C5-9E625D497ECA}"/>
              </a:ext>
            </a:extLst>
          </p:cNvPr>
          <p:cNvSpPr txBox="1"/>
          <p:nvPr/>
        </p:nvSpPr>
        <p:spPr>
          <a:xfrm>
            <a:off x="978678" y="5112650"/>
            <a:ext cx="3401096" cy="461665"/>
          </a:xfrm>
          <a:prstGeom prst="rect">
            <a:avLst/>
          </a:prstGeom>
          <a:noFill/>
        </p:spPr>
        <p:txBody>
          <a:bodyPr wrap="square">
            <a:spAutoFit/>
          </a:bodyPr>
          <a:lstStyle/>
          <a:p>
            <a:r>
              <a:rPr lang="en" altLang="zh-CN" sz="2400" kern="100" dirty="0">
                <a:solidFill>
                  <a:srgbClr val="041562"/>
                </a:solidFill>
                <a:effectLst/>
                <a:latin typeface="Helvetica" pitchFamily="2" charset="0"/>
                <a:ea typeface="宋体" panose="02010600030101010101" pitchFamily="2" charset="-122"/>
                <a:cs typeface="Times New Roman" panose="02020603050405020304" pitchFamily="18" charset="0"/>
              </a:rPr>
              <a:t>15960 (190×84) grids </a:t>
            </a:r>
            <a:endParaRPr lang="zh-CN" altLang="en-US" sz="2400" dirty="0">
              <a:solidFill>
                <a:srgbClr val="041562"/>
              </a:solidFill>
              <a:latin typeface="Helvetica" pitchFamily="2" charset="0"/>
            </a:endParaRPr>
          </a:p>
        </p:txBody>
      </p:sp>
      <p:pic>
        <p:nvPicPr>
          <p:cNvPr id="13" name="图片 12">
            <a:extLst>
              <a:ext uri="{FF2B5EF4-FFF2-40B4-BE49-F238E27FC236}">
                <a16:creationId xmlns:a16="http://schemas.microsoft.com/office/drawing/2014/main" id="{414A387E-C4DB-9296-1434-65731076C4EA}"/>
              </a:ext>
            </a:extLst>
          </p:cNvPr>
          <p:cNvPicPr>
            <a:picLocks noChangeAspect="1"/>
          </p:cNvPicPr>
          <p:nvPr/>
        </p:nvPicPr>
        <p:blipFill>
          <a:blip r:embed="rId4"/>
          <a:stretch>
            <a:fillRect/>
          </a:stretch>
        </p:blipFill>
        <p:spPr>
          <a:xfrm>
            <a:off x="5468958" y="2157922"/>
            <a:ext cx="4727040" cy="3148576"/>
          </a:xfrm>
          <a:prstGeom prst="rect">
            <a:avLst/>
          </a:prstGeom>
        </p:spPr>
      </p:pic>
      <p:sp>
        <p:nvSpPr>
          <p:cNvPr id="15" name="文本框 14">
            <a:extLst>
              <a:ext uri="{FF2B5EF4-FFF2-40B4-BE49-F238E27FC236}">
                <a16:creationId xmlns:a16="http://schemas.microsoft.com/office/drawing/2014/main" id="{F01BB849-5C96-98AE-F9DB-2571A9F57CD8}"/>
              </a:ext>
            </a:extLst>
          </p:cNvPr>
          <p:cNvSpPr txBox="1"/>
          <p:nvPr/>
        </p:nvSpPr>
        <p:spPr>
          <a:xfrm>
            <a:off x="5468958" y="5388578"/>
            <a:ext cx="3720189" cy="276999"/>
          </a:xfrm>
          <a:prstGeom prst="rect">
            <a:avLst/>
          </a:prstGeom>
          <a:noFill/>
        </p:spPr>
        <p:txBody>
          <a:bodyPr wrap="square">
            <a:spAutoFit/>
          </a:bodyPr>
          <a:lstStyle/>
          <a:p>
            <a:r>
              <a:rPr lang="zh-CN" altLang="en-US" sz="1200" dirty="0">
                <a:latin typeface="Helvetica" pitchFamily="2" charset="0"/>
              </a:rPr>
              <a:t>https://observablehq.com/@d3/zoomable-treemap</a:t>
            </a:r>
          </a:p>
        </p:txBody>
      </p:sp>
      <p:sp>
        <p:nvSpPr>
          <p:cNvPr id="20" name="左箭头 19">
            <a:extLst>
              <a:ext uri="{FF2B5EF4-FFF2-40B4-BE49-F238E27FC236}">
                <a16:creationId xmlns:a16="http://schemas.microsoft.com/office/drawing/2014/main" id="{ACE32066-AE31-514E-84AF-772D28EF3509}"/>
              </a:ext>
            </a:extLst>
          </p:cNvPr>
          <p:cNvSpPr/>
          <p:nvPr/>
        </p:nvSpPr>
        <p:spPr>
          <a:xfrm rot="1308024">
            <a:off x="7357098" y="4152703"/>
            <a:ext cx="576083" cy="261981"/>
          </a:xfrm>
          <a:prstGeom prst="leftArrow">
            <a:avLst>
              <a:gd name="adj1" fmla="val 50000"/>
              <a:gd name="adj2" fmla="val 88371"/>
            </a:avLst>
          </a:prstGeom>
          <a:solidFill>
            <a:srgbClr val="DE5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1" name="图片 20">
            <a:extLst>
              <a:ext uri="{FF2B5EF4-FFF2-40B4-BE49-F238E27FC236}">
                <a16:creationId xmlns:a16="http://schemas.microsoft.com/office/drawing/2014/main" id="{7DDFD1E6-BCF1-63E1-58F7-8A8882A71CE2}"/>
              </a:ext>
            </a:extLst>
          </p:cNvPr>
          <p:cNvPicPr>
            <a:picLocks noChangeAspect="1"/>
          </p:cNvPicPr>
          <p:nvPr/>
        </p:nvPicPr>
        <p:blipFill>
          <a:blip r:embed="rId5"/>
          <a:stretch>
            <a:fillRect/>
          </a:stretch>
        </p:blipFill>
        <p:spPr>
          <a:xfrm>
            <a:off x="9153527" y="1951808"/>
            <a:ext cx="2059795" cy="1577463"/>
          </a:xfrm>
          <a:prstGeom prst="rect">
            <a:avLst/>
          </a:prstGeom>
        </p:spPr>
      </p:pic>
    </p:spTree>
    <p:extLst>
      <p:ext uri="{BB962C8B-B14F-4D97-AF65-F5344CB8AC3E}">
        <p14:creationId xmlns:p14="http://schemas.microsoft.com/office/powerpoint/2010/main" val="180342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20"/>
                                        </p:tgtEl>
                                      </p:cBhvr>
                                    </p:animEffect>
                                    <p:animScale>
                                      <p:cBhvr>
                                        <p:cTn id="23"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0" grpId="0" animBg="1"/>
      <p:bldP spid="2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effectLst/>
                <a:latin typeface="Helvetica" pitchFamily="2" charset="0"/>
              </a:rPr>
              <a:t>Evaluation</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12</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10654147" cy="553998"/>
          </a:xfrm>
          <a:prstGeom prst="rect">
            <a:avLst/>
          </a:prstGeom>
          <a:noFill/>
        </p:spPr>
        <p:txBody>
          <a:bodyPr wrap="square" rtlCol="0">
            <a:spAutoFit/>
          </a:bodyPr>
          <a:lstStyle/>
          <a:p>
            <a:r>
              <a:rPr lang="en" altLang="zh-CN" sz="3000" kern="100" dirty="0">
                <a:solidFill>
                  <a:srgbClr val="041562"/>
                </a:solidFill>
                <a:effectLst/>
                <a:latin typeface="Helvetica" pitchFamily="2" charset="0"/>
                <a:ea typeface="宋体" panose="02010600030101010101" pitchFamily="2" charset="-122"/>
                <a:cs typeface="Times New Roman" panose="02020603050405020304" pitchFamily="18" charset="0"/>
              </a:rPr>
              <a:t>prototype system</a:t>
            </a:r>
            <a:endParaRPr lang="en-US" altLang="zh-CN" sz="3000" dirty="0">
              <a:solidFill>
                <a:srgbClr val="041562"/>
              </a:solidFill>
              <a:latin typeface="Helvetica" pitchFamily="2" charset="0"/>
              <a:ea typeface="Tahoma" panose="020B0604030504040204" pitchFamily="34" charset="0"/>
              <a:cs typeface="Tahoma" panose="020B0604030504040204" pitchFamily="34" charset="0"/>
            </a:endParaRPr>
          </a:p>
        </p:txBody>
      </p:sp>
      <p:pic>
        <p:nvPicPr>
          <p:cNvPr id="3" name="图片 2">
            <a:extLst>
              <a:ext uri="{FF2B5EF4-FFF2-40B4-BE49-F238E27FC236}">
                <a16:creationId xmlns:a16="http://schemas.microsoft.com/office/drawing/2014/main" id="{780FE65E-6011-7998-911D-BC0DA6556A2B}"/>
              </a:ext>
            </a:extLst>
          </p:cNvPr>
          <p:cNvPicPr>
            <a:picLocks noChangeAspect="1"/>
          </p:cNvPicPr>
          <p:nvPr/>
        </p:nvPicPr>
        <p:blipFill>
          <a:blip r:embed="rId3"/>
          <a:stretch>
            <a:fillRect/>
          </a:stretch>
        </p:blipFill>
        <p:spPr>
          <a:xfrm>
            <a:off x="2560454" y="1855071"/>
            <a:ext cx="7271979" cy="4171181"/>
          </a:xfrm>
          <a:prstGeom prst="rect">
            <a:avLst/>
          </a:prstGeom>
        </p:spPr>
      </p:pic>
      <p:sp>
        <p:nvSpPr>
          <p:cNvPr id="8" name="文本框 7">
            <a:extLst>
              <a:ext uri="{FF2B5EF4-FFF2-40B4-BE49-F238E27FC236}">
                <a16:creationId xmlns:a16="http://schemas.microsoft.com/office/drawing/2014/main" id="{05617C22-81F4-B53C-52A1-94365085FFA1}"/>
              </a:ext>
            </a:extLst>
          </p:cNvPr>
          <p:cNvSpPr txBox="1"/>
          <p:nvPr/>
        </p:nvSpPr>
        <p:spPr>
          <a:xfrm>
            <a:off x="3955025" y="6334650"/>
            <a:ext cx="4648200" cy="307777"/>
          </a:xfrm>
          <a:prstGeom prst="rect">
            <a:avLst/>
          </a:prstGeom>
          <a:noFill/>
        </p:spPr>
        <p:txBody>
          <a:bodyPr wrap="square">
            <a:spAutoFit/>
          </a:bodyPr>
          <a:lstStyle/>
          <a:p>
            <a:r>
              <a:rPr lang="en-US" altLang="zh-CN" sz="1400" dirty="0">
                <a:solidFill>
                  <a:srgbClr val="041562"/>
                </a:solidFill>
                <a:effectLst/>
                <a:latin typeface="Helvetica" pitchFamily="2" charset="0"/>
              </a:rPr>
              <a:t>S</a:t>
            </a:r>
            <a:r>
              <a:rPr lang="en-US" altLang="zh-CN" sz="1400" dirty="0">
                <a:solidFill>
                  <a:srgbClr val="041562"/>
                </a:solidFill>
                <a:latin typeface="Helvetica" pitchFamily="2" charset="0"/>
              </a:rPr>
              <a:t>ource</a:t>
            </a:r>
            <a:r>
              <a:rPr lang="zh-CN" altLang="en-US" sz="1400" dirty="0">
                <a:solidFill>
                  <a:srgbClr val="041562"/>
                </a:solidFill>
                <a:latin typeface="Helvetica" pitchFamily="2" charset="0"/>
              </a:rPr>
              <a:t> </a:t>
            </a:r>
            <a:r>
              <a:rPr lang="en-US" altLang="zh-CN" sz="1400" dirty="0">
                <a:solidFill>
                  <a:srgbClr val="041562"/>
                </a:solidFill>
                <a:latin typeface="Helvetica" pitchFamily="2" charset="0"/>
              </a:rPr>
              <a:t>code:</a:t>
            </a:r>
            <a:r>
              <a:rPr lang="zh-CN" altLang="en-US" sz="1400" dirty="0">
                <a:solidFill>
                  <a:srgbClr val="041562"/>
                </a:solidFill>
                <a:latin typeface="Helvetica" pitchFamily="2" charset="0"/>
              </a:rPr>
              <a:t>  </a:t>
            </a:r>
            <a:r>
              <a:rPr lang="en" altLang="zh-CN" sz="1400" dirty="0">
                <a:solidFill>
                  <a:srgbClr val="041562"/>
                </a:solidFill>
                <a:effectLst/>
                <a:latin typeface="Helvetica" pitchFamily="2" charset="0"/>
              </a:rPr>
              <a:t>https://</a:t>
            </a:r>
            <a:r>
              <a:rPr lang="en" altLang="zh-CN" sz="1400" dirty="0" err="1">
                <a:solidFill>
                  <a:srgbClr val="041562"/>
                </a:solidFill>
                <a:effectLst/>
                <a:latin typeface="Helvetica" pitchFamily="2" charset="0"/>
              </a:rPr>
              <a:t>github.com</a:t>
            </a:r>
            <a:r>
              <a:rPr lang="en" altLang="zh-CN" sz="1400" dirty="0">
                <a:solidFill>
                  <a:srgbClr val="041562"/>
                </a:solidFill>
                <a:effectLst/>
                <a:latin typeface="Helvetica" pitchFamily="2" charset="0"/>
              </a:rPr>
              <a:t>/</a:t>
            </a:r>
            <a:r>
              <a:rPr lang="en" altLang="zh-CN" sz="1400" dirty="0" err="1">
                <a:solidFill>
                  <a:srgbClr val="041562"/>
                </a:solidFill>
                <a:effectLst/>
                <a:latin typeface="Helvetica" pitchFamily="2" charset="0"/>
              </a:rPr>
              <a:t>ZeroWangZY</a:t>
            </a:r>
            <a:r>
              <a:rPr lang="en" altLang="zh-CN" sz="1400" dirty="0">
                <a:solidFill>
                  <a:srgbClr val="041562"/>
                </a:solidFill>
                <a:effectLst/>
                <a:latin typeface="Helvetica" pitchFamily="2" charset="0"/>
              </a:rPr>
              <a:t>/fed-vis</a:t>
            </a:r>
          </a:p>
        </p:txBody>
      </p:sp>
    </p:spTree>
    <p:extLst>
      <p:ext uri="{BB962C8B-B14F-4D97-AF65-F5344CB8AC3E}">
        <p14:creationId xmlns:p14="http://schemas.microsoft.com/office/powerpoint/2010/main" val="4183671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effectLst/>
                <a:latin typeface="Helvetica" pitchFamily="2" charset="0"/>
              </a:rPr>
              <a:t>Evaluation</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13</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10654147" cy="2275944"/>
          </a:xfrm>
          <a:prstGeom prst="rect">
            <a:avLst/>
          </a:prstGeom>
          <a:noFill/>
        </p:spPr>
        <p:txBody>
          <a:bodyPr wrap="square" rtlCol="0">
            <a:spAutoFit/>
          </a:bodyPr>
          <a:lstStyle/>
          <a:p>
            <a:pPr>
              <a:lnSpc>
                <a:spcPct val="120000"/>
              </a:lnSpc>
            </a:pPr>
            <a:r>
              <a:rPr lang="en" altLang="zh-CN" sz="3000" dirty="0">
                <a:solidFill>
                  <a:srgbClr val="041562"/>
                </a:solidFill>
                <a:latin typeface="Helvetica" pitchFamily="2" charset="0"/>
                <a:ea typeface="Tahoma" panose="020B0604030504040204" pitchFamily="34" charset="0"/>
                <a:cs typeface="Tahoma" panose="020B0604030504040204" pitchFamily="34" charset="0"/>
              </a:rPr>
              <a:t>Quantitative evaluation</a:t>
            </a:r>
          </a:p>
          <a:p>
            <a:pPr marL="457200" indent="-457200">
              <a:lnSpc>
                <a:spcPct val="120000"/>
              </a:lnSpc>
              <a:buFont typeface="Arial" panose="020B0604020202020204" pitchFamily="34" charset="0"/>
              <a:buChar char="•"/>
            </a:pPr>
            <a:r>
              <a:rPr lang="en" altLang="zh-CN" sz="3000" kern="100" dirty="0">
                <a:solidFill>
                  <a:srgbClr val="041562"/>
                </a:solidFill>
                <a:effectLst/>
                <a:latin typeface="Helvetica" pitchFamily="2" charset="0"/>
                <a:ea typeface="宋体" panose="02010600030101010101" pitchFamily="2" charset="-122"/>
                <a:cs typeface="Times New Roman" panose="02020603050405020304" pitchFamily="18" charset="0"/>
              </a:rPr>
              <a:t>performance</a:t>
            </a:r>
            <a:endParaRPr lang="en-US" altLang="zh-CN" sz="3000" dirty="0">
              <a:solidFill>
                <a:srgbClr val="041562"/>
              </a:solidFill>
              <a:latin typeface="Helvetica" pitchFamily="2" charset="0"/>
              <a:ea typeface="Tahoma" panose="020B0604030504040204" pitchFamily="34" charset="0"/>
              <a:cs typeface="Tahoma" panose="020B0604030504040204" pitchFamily="34" charset="0"/>
            </a:endParaRPr>
          </a:p>
          <a:p>
            <a:pPr marL="457200" indent="-457200">
              <a:lnSpc>
                <a:spcPct val="120000"/>
              </a:lnSpc>
              <a:buFont typeface="Arial" panose="020B0604020202020204" pitchFamily="34" charset="0"/>
              <a:buChar char="•"/>
            </a:pPr>
            <a:r>
              <a:rPr lang="en" altLang="zh-CN" sz="3000" kern="100" dirty="0">
                <a:solidFill>
                  <a:srgbClr val="041562"/>
                </a:solidFill>
                <a:effectLst/>
                <a:latin typeface="Helvetica" pitchFamily="2" charset="0"/>
                <a:ea typeface="宋体" panose="02010600030101010101" pitchFamily="2" charset="-122"/>
                <a:cs typeface="Times New Roman" panose="02020603050405020304" pitchFamily="18" charset="0"/>
              </a:rPr>
              <a:t>accuracy</a:t>
            </a:r>
            <a:endParaRPr lang="en-US" altLang="zh-CN" sz="3000" dirty="0">
              <a:solidFill>
                <a:srgbClr val="041562"/>
              </a:solidFill>
              <a:latin typeface="Helvetica" pitchFamily="2" charset="0"/>
              <a:ea typeface="Tahoma" panose="020B0604030504040204" pitchFamily="34" charset="0"/>
              <a:cs typeface="Tahoma" panose="020B0604030504040204" pitchFamily="34" charset="0"/>
            </a:endParaRPr>
          </a:p>
          <a:p>
            <a:pPr marL="457200" indent="-457200">
              <a:lnSpc>
                <a:spcPct val="120000"/>
              </a:lnSpc>
              <a:buFont typeface="Arial" panose="020B0604020202020204" pitchFamily="34" charset="0"/>
              <a:buChar char="•"/>
            </a:pPr>
            <a:r>
              <a:rPr lang="en" altLang="zh-CN" sz="3000" kern="100" dirty="0">
                <a:solidFill>
                  <a:srgbClr val="041562"/>
                </a:solidFill>
                <a:effectLst/>
                <a:latin typeface="Helvetica" pitchFamily="2" charset="0"/>
                <a:ea typeface="宋体" panose="02010600030101010101" pitchFamily="2" charset="-122"/>
                <a:cs typeface="Times New Roman" panose="02020603050405020304" pitchFamily="18" charset="0"/>
              </a:rPr>
              <a:t>error chart</a:t>
            </a:r>
            <a:endParaRPr lang="en-US" altLang="zh-CN" sz="3000" dirty="0">
              <a:solidFill>
                <a:srgbClr val="041562"/>
              </a:solidFill>
              <a:latin typeface="Helvetica"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36889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effectLst/>
                <a:latin typeface="Helvetica" pitchFamily="2" charset="0"/>
              </a:rPr>
              <a:t>Evaluation</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14</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10654147" cy="553998"/>
          </a:xfrm>
          <a:prstGeom prst="rect">
            <a:avLst/>
          </a:prstGeom>
          <a:noFill/>
        </p:spPr>
        <p:txBody>
          <a:bodyPr wrap="square" rtlCol="0">
            <a:spAutoFit/>
          </a:bodyPr>
          <a:lstStyle/>
          <a:p>
            <a:r>
              <a:rPr lang="en"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Quantitative evaluation</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performance</a:t>
            </a:r>
            <a:endParaRPr lang="en" altLang="zh-CN" sz="3000" dirty="0">
              <a:solidFill>
                <a:srgbClr val="041562"/>
              </a:solidFill>
              <a:latin typeface="Tahoma" panose="020B0604030504040204" pitchFamily="34" charset="0"/>
              <a:ea typeface="Tahoma" panose="020B0604030504040204" pitchFamily="34" charset="0"/>
              <a:cs typeface="Tahoma" panose="020B0604030504040204" pitchFamily="34" charset="0"/>
            </a:endParaRPr>
          </a:p>
        </p:txBody>
      </p:sp>
      <p:pic>
        <p:nvPicPr>
          <p:cNvPr id="3" name="图片 2">
            <a:extLst>
              <a:ext uri="{FF2B5EF4-FFF2-40B4-BE49-F238E27FC236}">
                <a16:creationId xmlns:a16="http://schemas.microsoft.com/office/drawing/2014/main" id="{9D062C67-E58D-FDD0-09A3-5B63C2325AFF}"/>
              </a:ext>
            </a:extLst>
          </p:cNvPr>
          <p:cNvPicPr>
            <a:picLocks noChangeAspect="1"/>
          </p:cNvPicPr>
          <p:nvPr/>
        </p:nvPicPr>
        <p:blipFill>
          <a:blip r:embed="rId3"/>
          <a:stretch>
            <a:fillRect/>
          </a:stretch>
        </p:blipFill>
        <p:spPr>
          <a:xfrm>
            <a:off x="0" y="3812786"/>
            <a:ext cx="12192000" cy="2086466"/>
          </a:xfrm>
          <a:prstGeom prst="rect">
            <a:avLst/>
          </a:prstGeom>
        </p:spPr>
      </p:pic>
      <p:sp>
        <p:nvSpPr>
          <p:cNvPr id="8" name="文本框 7">
            <a:extLst>
              <a:ext uri="{FF2B5EF4-FFF2-40B4-BE49-F238E27FC236}">
                <a16:creationId xmlns:a16="http://schemas.microsoft.com/office/drawing/2014/main" id="{C1305A43-99E1-2D1C-C1DC-575C844E57F0}"/>
              </a:ext>
            </a:extLst>
          </p:cNvPr>
          <p:cNvSpPr txBox="1"/>
          <p:nvPr/>
        </p:nvSpPr>
        <p:spPr>
          <a:xfrm>
            <a:off x="838200" y="1971917"/>
            <a:ext cx="11322629" cy="1613327"/>
          </a:xfrm>
          <a:prstGeom prst="rect">
            <a:avLst/>
          </a:prstGeom>
          <a:noFill/>
        </p:spPr>
        <p:txBody>
          <a:bodyPr wrap="square">
            <a:spAutoFit/>
          </a:bodyPr>
          <a:lstStyle/>
          <a:p>
            <a:pPr>
              <a:lnSpc>
                <a:spcPct val="120000"/>
              </a:lnSpc>
            </a:pPr>
            <a:r>
              <a:rPr lang="en-US" altLang="zh-CN" sz="2800" dirty="0">
                <a:solidFill>
                  <a:srgbClr val="041562"/>
                </a:solidFill>
                <a:latin typeface="Helvetica" pitchFamily="2" charset="0"/>
              </a:rPr>
              <a:t>D</a:t>
            </a:r>
            <a:r>
              <a:rPr lang="en" altLang="zh-CN" sz="2800" dirty="0" err="1">
                <a:solidFill>
                  <a:srgbClr val="041562"/>
                </a:solidFill>
                <a:effectLst/>
                <a:latin typeface="Helvetica" pitchFamily="2" charset="0"/>
              </a:rPr>
              <a:t>ifference</a:t>
            </a:r>
            <a:r>
              <a:rPr lang="en" altLang="zh-CN" sz="2800" dirty="0">
                <a:solidFill>
                  <a:srgbClr val="041562"/>
                </a:solidFill>
                <a:effectLst/>
                <a:latin typeface="Helvetica" pitchFamily="2" charset="0"/>
              </a:rPr>
              <a:t> between federated visualization and</a:t>
            </a:r>
            <a:r>
              <a:rPr lang="zh-CN" altLang="en-US" sz="2800" dirty="0">
                <a:solidFill>
                  <a:srgbClr val="041562"/>
                </a:solidFill>
                <a:effectLst/>
                <a:latin typeface="Helvetica" pitchFamily="2" charset="0"/>
              </a:rPr>
              <a:t> </a:t>
            </a:r>
            <a:r>
              <a:rPr lang="en" altLang="zh-CN" sz="2800" dirty="0">
                <a:solidFill>
                  <a:srgbClr val="041562"/>
                </a:solidFill>
                <a:effectLst/>
                <a:latin typeface="Helvetica" pitchFamily="2" charset="0"/>
              </a:rPr>
              <a:t>traditional visualization</a:t>
            </a:r>
          </a:p>
          <a:p>
            <a:pPr marL="457200" indent="-457200">
              <a:lnSpc>
                <a:spcPct val="120000"/>
              </a:lnSpc>
              <a:buFont typeface="Arial" panose="020B0604020202020204" pitchFamily="34" charset="0"/>
              <a:buChar char="•"/>
            </a:pPr>
            <a:r>
              <a:rPr lang="en-US" altLang="zh-CN" sz="2800" dirty="0">
                <a:solidFill>
                  <a:srgbClr val="041562"/>
                </a:solidFill>
                <a:effectLst/>
                <a:latin typeface="Helvetica" pitchFamily="2" charset="0"/>
              </a:rPr>
              <a:t>Query-based</a:t>
            </a:r>
            <a:r>
              <a:rPr lang="zh-CN" altLang="en-US" sz="2800" dirty="0">
                <a:solidFill>
                  <a:srgbClr val="041562"/>
                </a:solidFill>
                <a:effectLst/>
                <a:latin typeface="Helvetica" pitchFamily="2" charset="0"/>
              </a:rPr>
              <a:t> </a:t>
            </a:r>
            <a:r>
              <a:rPr lang="en-US" altLang="zh-CN" sz="2800" dirty="0">
                <a:solidFill>
                  <a:srgbClr val="041562"/>
                </a:solidFill>
                <a:effectLst/>
                <a:latin typeface="Helvetica" pitchFamily="2" charset="0"/>
              </a:rPr>
              <a:t>scheme:</a:t>
            </a:r>
            <a:r>
              <a:rPr lang="zh-CN" altLang="en-US" sz="2800" dirty="0">
                <a:solidFill>
                  <a:srgbClr val="041562"/>
                </a:solidFill>
                <a:effectLst/>
                <a:latin typeface="Helvetica" pitchFamily="2" charset="0"/>
              </a:rPr>
              <a:t> </a:t>
            </a:r>
            <a:r>
              <a:rPr lang="en" altLang="zh-CN" sz="2800" kern="100" dirty="0">
                <a:solidFill>
                  <a:srgbClr val="DE5B48"/>
                </a:solidFill>
                <a:effectLst/>
                <a:latin typeface="Helvetica" pitchFamily="2" charset="0"/>
                <a:ea typeface="宋体" panose="02010600030101010101" pitchFamily="2" charset="-122"/>
                <a:cs typeface="Times New Roman" panose="02020603050405020304" pitchFamily="18" charset="0"/>
              </a:rPr>
              <a:t>data encryption</a:t>
            </a:r>
          </a:p>
          <a:p>
            <a:pPr marL="457200" indent="-457200">
              <a:lnSpc>
                <a:spcPct val="120000"/>
              </a:lnSpc>
              <a:buFont typeface="Arial" panose="020B0604020202020204" pitchFamily="34" charset="0"/>
              <a:buChar char="•"/>
            </a:pPr>
            <a:r>
              <a:rPr lang="en-US" altLang="zh-CN" sz="2800" kern="100" dirty="0">
                <a:solidFill>
                  <a:srgbClr val="041562"/>
                </a:solidFill>
                <a:latin typeface="Helvetica" pitchFamily="2" charset="0"/>
                <a:ea typeface="宋体" panose="02010600030101010101" pitchFamily="2" charset="-122"/>
                <a:cs typeface="Times New Roman" panose="02020603050405020304" pitchFamily="18" charset="0"/>
              </a:rPr>
              <a:t>Prediction-based</a:t>
            </a:r>
            <a:r>
              <a:rPr lang="zh-CN" altLang="en-US" sz="2800" kern="100" dirty="0">
                <a:solidFill>
                  <a:srgbClr val="041562"/>
                </a:solidFill>
                <a:latin typeface="Helvetica" pitchFamily="2" charset="0"/>
                <a:ea typeface="宋体" panose="02010600030101010101" pitchFamily="2" charset="-122"/>
                <a:cs typeface="Times New Roman" panose="02020603050405020304" pitchFamily="18" charset="0"/>
              </a:rPr>
              <a:t> </a:t>
            </a:r>
            <a:r>
              <a:rPr lang="en-US" altLang="zh-CN" sz="2800" kern="100" dirty="0">
                <a:solidFill>
                  <a:srgbClr val="041562"/>
                </a:solidFill>
                <a:latin typeface="Helvetica" pitchFamily="2" charset="0"/>
                <a:ea typeface="宋体" panose="02010600030101010101" pitchFamily="2" charset="-122"/>
                <a:cs typeface="Times New Roman" panose="02020603050405020304" pitchFamily="18" charset="0"/>
              </a:rPr>
              <a:t>scheme:</a:t>
            </a:r>
            <a:r>
              <a:rPr lang="zh-CN" altLang="en-US" sz="2800" kern="100" dirty="0">
                <a:solidFill>
                  <a:srgbClr val="041562"/>
                </a:solidFill>
                <a:latin typeface="Helvetica" pitchFamily="2" charset="0"/>
                <a:ea typeface="宋体" panose="02010600030101010101" pitchFamily="2" charset="-122"/>
                <a:cs typeface="Times New Roman" panose="02020603050405020304" pitchFamily="18" charset="0"/>
              </a:rPr>
              <a:t> </a:t>
            </a:r>
            <a:r>
              <a:rPr lang="en" altLang="zh-CN" sz="2800" kern="100" dirty="0">
                <a:solidFill>
                  <a:srgbClr val="DE5B48"/>
                </a:solidFill>
                <a:effectLst/>
                <a:latin typeface="Helvetica" pitchFamily="2" charset="0"/>
                <a:ea typeface="宋体" panose="02010600030101010101" pitchFamily="2" charset="-122"/>
                <a:cs typeface="Times New Roman" panose="02020603050405020304" pitchFamily="18" charset="0"/>
              </a:rPr>
              <a:t>model training</a:t>
            </a:r>
            <a:endParaRPr lang="en" altLang="zh-CN" sz="2800" dirty="0">
              <a:solidFill>
                <a:srgbClr val="DE5B48"/>
              </a:solidFill>
              <a:effectLst/>
              <a:latin typeface="Helvetica" pitchFamily="2" charset="0"/>
            </a:endParaRPr>
          </a:p>
        </p:txBody>
      </p:sp>
      <p:pic>
        <p:nvPicPr>
          <p:cNvPr id="12" name="图片 11">
            <a:extLst>
              <a:ext uri="{FF2B5EF4-FFF2-40B4-BE49-F238E27FC236}">
                <a16:creationId xmlns:a16="http://schemas.microsoft.com/office/drawing/2014/main" id="{E578085B-4081-5C8D-AB3E-24B1B1482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86161" y="5011574"/>
            <a:ext cx="736601" cy="736601"/>
          </a:xfrm>
          <a:prstGeom prst="rect">
            <a:avLst/>
          </a:prstGeom>
        </p:spPr>
      </p:pic>
    </p:spTree>
    <p:extLst>
      <p:ext uri="{BB962C8B-B14F-4D97-AF65-F5344CB8AC3E}">
        <p14:creationId xmlns:p14="http://schemas.microsoft.com/office/powerpoint/2010/main" val="17040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effectLst/>
                <a:latin typeface="Helvetica" pitchFamily="2" charset="0"/>
              </a:rPr>
              <a:t>Evaluation</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15</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10654147" cy="553998"/>
          </a:xfrm>
          <a:prstGeom prst="rect">
            <a:avLst/>
          </a:prstGeom>
          <a:noFill/>
        </p:spPr>
        <p:txBody>
          <a:bodyPr wrap="square" rtlCol="0">
            <a:spAutoFit/>
          </a:bodyPr>
          <a:lstStyle/>
          <a:p>
            <a:r>
              <a:rPr lang="en"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Quantitative evaluation</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accuracy</a:t>
            </a:r>
          </a:p>
        </p:txBody>
      </p:sp>
      <p:pic>
        <p:nvPicPr>
          <p:cNvPr id="3" name="图片 2">
            <a:extLst>
              <a:ext uri="{FF2B5EF4-FFF2-40B4-BE49-F238E27FC236}">
                <a16:creationId xmlns:a16="http://schemas.microsoft.com/office/drawing/2014/main" id="{A9690104-0165-C028-36A1-291A28374474}"/>
              </a:ext>
            </a:extLst>
          </p:cNvPr>
          <p:cNvPicPr>
            <a:picLocks noChangeAspect="1"/>
          </p:cNvPicPr>
          <p:nvPr/>
        </p:nvPicPr>
        <p:blipFill>
          <a:blip r:embed="rId3"/>
          <a:stretch>
            <a:fillRect/>
          </a:stretch>
        </p:blipFill>
        <p:spPr>
          <a:xfrm>
            <a:off x="552450" y="4237763"/>
            <a:ext cx="11087100" cy="1790700"/>
          </a:xfrm>
          <a:prstGeom prst="rect">
            <a:avLst/>
          </a:prstGeom>
        </p:spPr>
      </p:pic>
      <p:sp>
        <p:nvSpPr>
          <p:cNvPr id="9" name="文本框 8">
            <a:extLst>
              <a:ext uri="{FF2B5EF4-FFF2-40B4-BE49-F238E27FC236}">
                <a16:creationId xmlns:a16="http://schemas.microsoft.com/office/drawing/2014/main" id="{9F1D913A-F6DB-A9E2-7475-02A4FC11B690}"/>
              </a:ext>
            </a:extLst>
          </p:cNvPr>
          <p:cNvSpPr txBox="1"/>
          <p:nvPr/>
        </p:nvSpPr>
        <p:spPr>
          <a:xfrm>
            <a:off x="838200" y="1971917"/>
            <a:ext cx="11322629" cy="2647456"/>
          </a:xfrm>
          <a:prstGeom prst="rect">
            <a:avLst/>
          </a:prstGeom>
          <a:noFill/>
        </p:spPr>
        <p:txBody>
          <a:bodyPr wrap="square">
            <a:spAutoFit/>
          </a:bodyPr>
          <a:lstStyle/>
          <a:p>
            <a:pPr marL="457200" indent="-457200">
              <a:lnSpc>
                <a:spcPct val="120000"/>
              </a:lnSpc>
              <a:buFont typeface="Arial" panose="020B0604020202020204" pitchFamily="34" charset="0"/>
              <a:buChar char="•"/>
            </a:pPr>
            <a:r>
              <a:rPr lang="en-US" altLang="zh-CN" sz="2800" dirty="0">
                <a:solidFill>
                  <a:srgbClr val="041562"/>
                </a:solidFill>
                <a:effectLst/>
                <a:latin typeface="Helvetica" pitchFamily="2" charset="0"/>
              </a:rPr>
              <a:t>Query-based</a:t>
            </a:r>
            <a:r>
              <a:rPr lang="zh-CN" altLang="en-US" sz="2800" dirty="0">
                <a:solidFill>
                  <a:srgbClr val="041562"/>
                </a:solidFill>
                <a:effectLst/>
                <a:latin typeface="Helvetica" pitchFamily="2" charset="0"/>
              </a:rPr>
              <a:t> </a:t>
            </a:r>
            <a:r>
              <a:rPr lang="en-US" altLang="zh-CN" sz="2800" dirty="0">
                <a:solidFill>
                  <a:srgbClr val="041562"/>
                </a:solidFill>
                <a:effectLst/>
                <a:latin typeface="Helvetica" pitchFamily="2" charset="0"/>
              </a:rPr>
              <a:t>scheme:</a:t>
            </a:r>
            <a:r>
              <a:rPr lang="zh-CN" altLang="en-US" sz="2800" dirty="0">
                <a:solidFill>
                  <a:srgbClr val="041562"/>
                </a:solidFill>
                <a:effectLst/>
                <a:latin typeface="Helvetica" pitchFamily="2" charset="0"/>
              </a:rPr>
              <a:t> </a:t>
            </a:r>
            <a:endParaRPr lang="en-US" altLang="zh-CN" sz="2800" dirty="0">
              <a:solidFill>
                <a:srgbClr val="041562"/>
              </a:solidFill>
              <a:effectLst/>
              <a:latin typeface="Helvetica" pitchFamily="2" charset="0"/>
            </a:endParaRPr>
          </a:p>
          <a:p>
            <a:pPr marL="914400" lvl="1" indent="-457200">
              <a:lnSpc>
                <a:spcPct val="120000"/>
              </a:lnSpc>
              <a:buFont typeface="Arial" panose="020B0604020202020204" pitchFamily="34" charset="0"/>
              <a:buChar char="•"/>
            </a:pPr>
            <a:r>
              <a:rPr lang="en" altLang="zh-CN" sz="2800" kern="100" dirty="0">
                <a:solidFill>
                  <a:srgbClr val="041562"/>
                </a:solidFill>
                <a:effectLst/>
                <a:latin typeface="Helvetica" pitchFamily="2" charset="0"/>
                <a:ea typeface="宋体" panose="02010600030101010101" pitchFamily="2" charset="-122"/>
                <a:cs typeface="Times New Roman" panose="02020603050405020304" pitchFamily="18" charset="0"/>
              </a:rPr>
              <a:t>a small amount of Laplacian noise </a:t>
            </a:r>
          </a:p>
          <a:p>
            <a:pPr marL="457200" indent="-457200">
              <a:lnSpc>
                <a:spcPct val="120000"/>
              </a:lnSpc>
              <a:buFont typeface="Arial" panose="020B0604020202020204" pitchFamily="34" charset="0"/>
              <a:buChar char="•"/>
            </a:pPr>
            <a:r>
              <a:rPr lang="en-US" altLang="zh-CN" sz="2800" kern="100" dirty="0">
                <a:solidFill>
                  <a:srgbClr val="041562"/>
                </a:solidFill>
                <a:latin typeface="Helvetica" pitchFamily="2" charset="0"/>
                <a:ea typeface="宋体" panose="02010600030101010101" pitchFamily="2" charset="-122"/>
                <a:cs typeface="Times New Roman" panose="02020603050405020304" pitchFamily="18" charset="0"/>
              </a:rPr>
              <a:t>Prediction-based</a:t>
            </a:r>
            <a:r>
              <a:rPr lang="zh-CN" altLang="en-US" sz="2800" kern="100" dirty="0">
                <a:solidFill>
                  <a:srgbClr val="041562"/>
                </a:solidFill>
                <a:latin typeface="Helvetica" pitchFamily="2" charset="0"/>
                <a:ea typeface="宋体" panose="02010600030101010101" pitchFamily="2" charset="-122"/>
                <a:cs typeface="Times New Roman" panose="02020603050405020304" pitchFamily="18" charset="0"/>
              </a:rPr>
              <a:t> </a:t>
            </a:r>
            <a:r>
              <a:rPr lang="en-US" altLang="zh-CN" sz="2800" kern="100" dirty="0">
                <a:solidFill>
                  <a:srgbClr val="041562"/>
                </a:solidFill>
                <a:latin typeface="Helvetica" pitchFamily="2" charset="0"/>
                <a:ea typeface="宋体" panose="02010600030101010101" pitchFamily="2" charset="-122"/>
                <a:cs typeface="Times New Roman" panose="02020603050405020304" pitchFamily="18" charset="0"/>
              </a:rPr>
              <a:t>scheme:</a:t>
            </a:r>
            <a:r>
              <a:rPr lang="zh-CN" altLang="en-US" sz="2800" kern="100" dirty="0">
                <a:solidFill>
                  <a:srgbClr val="041562"/>
                </a:solidFill>
                <a:latin typeface="Helvetica" pitchFamily="2" charset="0"/>
                <a:ea typeface="宋体" panose="02010600030101010101" pitchFamily="2" charset="-122"/>
                <a:cs typeface="Times New Roman" panose="02020603050405020304" pitchFamily="18" charset="0"/>
              </a:rPr>
              <a:t> </a:t>
            </a:r>
            <a:endParaRPr lang="en-US" altLang="zh-CN" sz="2800" kern="100" dirty="0">
              <a:solidFill>
                <a:srgbClr val="041562"/>
              </a:solidFill>
              <a:latin typeface="Helvetica" pitchFamily="2" charset="0"/>
              <a:ea typeface="宋体" panose="02010600030101010101" pitchFamily="2" charset="-122"/>
              <a:cs typeface="Times New Roman" panose="02020603050405020304" pitchFamily="18" charset="0"/>
            </a:endParaRPr>
          </a:p>
          <a:p>
            <a:pPr marL="914400" lvl="1" indent="-457200">
              <a:lnSpc>
                <a:spcPct val="120000"/>
              </a:lnSpc>
              <a:buFont typeface="Arial" panose="020B0604020202020204" pitchFamily="34" charset="0"/>
              <a:buChar char="•"/>
            </a:pPr>
            <a:r>
              <a:rPr lang="en" altLang="zh-CN" sz="2800" kern="100" dirty="0">
                <a:solidFill>
                  <a:srgbClr val="041562"/>
                </a:solidFill>
                <a:latin typeface="Helvetica" pitchFamily="2" charset="0"/>
                <a:ea typeface="宋体" panose="02010600030101010101" pitchFamily="2" charset="-122"/>
                <a:cs typeface="Times New Roman" panose="02020603050405020304" pitchFamily="18" charset="0"/>
              </a:rPr>
              <a:t>approximately generated</a:t>
            </a:r>
            <a:r>
              <a:rPr lang="zh-CN" altLang="en-US" sz="2800" kern="100" dirty="0">
                <a:solidFill>
                  <a:srgbClr val="041562"/>
                </a:solidFill>
                <a:latin typeface="Helvetica" pitchFamily="2" charset="0"/>
                <a:ea typeface="宋体" panose="02010600030101010101" pitchFamily="2" charset="-122"/>
                <a:cs typeface="Times New Roman" panose="02020603050405020304" pitchFamily="18" charset="0"/>
              </a:rPr>
              <a:t> </a:t>
            </a:r>
            <a:r>
              <a:rPr lang="en" altLang="zh-CN" sz="2800" kern="100" dirty="0">
                <a:solidFill>
                  <a:srgbClr val="041562"/>
                </a:solidFill>
                <a:latin typeface="Helvetica" pitchFamily="2" charset="0"/>
                <a:ea typeface="宋体" panose="02010600030101010101" pitchFamily="2" charset="-122"/>
                <a:cs typeface="Times New Roman" panose="02020603050405020304" pitchFamily="18" charset="0"/>
              </a:rPr>
              <a:t>visual features</a:t>
            </a:r>
          </a:p>
          <a:p>
            <a:pPr marL="457200" indent="-457200">
              <a:lnSpc>
                <a:spcPct val="120000"/>
              </a:lnSpc>
              <a:buFont typeface="Arial" panose="020B0604020202020204" pitchFamily="34" charset="0"/>
              <a:buChar char="•"/>
            </a:pPr>
            <a:endParaRPr lang="en" altLang="zh-CN" sz="2800" dirty="0">
              <a:solidFill>
                <a:srgbClr val="DE5B48"/>
              </a:solidFill>
              <a:effectLst/>
              <a:latin typeface="Helvetica" pitchFamily="2" charset="0"/>
            </a:endParaRPr>
          </a:p>
        </p:txBody>
      </p:sp>
    </p:spTree>
    <p:extLst>
      <p:ext uri="{BB962C8B-B14F-4D97-AF65-F5344CB8AC3E}">
        <p14:creationId xmlns:p14="http://schemas.microsoft.com/office/powerpoint/2010/main" val="3181192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effectLst/>
                <a:latin typeface="Helvetica" pitchFamily="2" charset="0"/>
              </a:rPr>
              <a:t>Evaluation</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16</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10654147" cy="553998"/>
          </a:xfrm>
          <a:prstGeom prst="rect">
            <a:avLst/>
          </a:prstGeom>
          <a:noFill/>
        </p:spPr>
        <p:txBody>
          <a:bodyPr wrap="square" rtlCol="0">
            <a:spAutoFit/>
          </a:bodyPr>
          <a:lstStyle/>
          <a:p>
            <a:r>
              <a:rPr lang="en"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Quantitative evaluation</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error</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chart</a:t>
            </a:r>
            <a:endParaRPr lang="en" altLang="zh-CN" sz="3000" dirty="0">
              <a:solidFill>
                <a:srgbClr val="041562"/>
              </a:solidFill>
              <a:latin typeface="Tahoma" panose="020B0604030504040204" pitchFamily="34" charset="0"/>
              <a:ea typeface="Tahoma" panose="020B0604030504040204" pitchFamily="34" charset="0"/>
              <a:cs typeface="Tahoma" panose="020B0604030504040204" pitchFamily="34" charset="0"/>
            </a:endParaRPr>
          </a:p>
        </p:txBody>
      </p:sp>
      <p:pic>
        <p:nvPicPr>
          <p:cNvPr id="3" name="图片 2">
            <a:extLst>
              <a:ext uri="{FF2B5EF4-FFF2-40B4-BE49-F238E27FC236}">
                <a16:creationId xmlns:a16="http://schemas.microsoft.com/office/drawing/2014/main" id="{3674E7CD-4D22-EF99-BD53-9AC2A5CC696B}"/>
              </a:ext>
            </a:extLst>
          </p:cNvPr>
          <p:cNvPicPr>
            <a:picLocks noChangeAspect="1"/>
          </p:cNvPicPr>
          <p:nvPr/>
        </p:nvPicPr>
        <p:blipFill>
          <a:blip r:embed="rId3"/>
          <a:stretch>
            <a:fillRect/>
          </a:stretch>
        </p:blipFill>
        <p:spPr>
          <a:xfrm>
            <a:off x="1162050" y="2245237"/>
            <a:ext cx="9867900" cy="3213100"/>
          </a:xfrm>
          <a:prstGeom prst="rect">
            <a:avLst/>
          </a:prstGeom>
        </p:spPr>
      </p:pic>
      <p:sp>
        <p:nvSpPr>
          <p:cNvPr id="8" name="文本框 7">
            <a:extLst>
              <a:ext uri="{FF2B5EF4-FFF2-40B4-BE49-F238E27FC236}">
                <a16:creationId xmlns:a16="http://schemas.microsoft.com/office/drawing/2014/main" id="{92E7B59A-0871-2DF4-CF59-76FA1917BF20}"/>
              </a:ext>
            </a:extLst>
          </p:cNvPr>
          <p:cNvSpPr txBox="1"/>
          <p:nvPr/>
        </p:nvSpPr>
        <p:spPr>
          <a:xfrm>
            <a:off x="1371602" y="5455405"/>
            <a:ext cx="2992582" cy="461665"/>
          </a:xfrm>
          <a:prstGeom prst="rect">
            <a:avLst/>
          </a:prstGeom>
          <a:noFill/>
        </p:spPr>
        <p:txBody>
          <a:bodyPr wrap="square">
            <a:spAutoFit/>
          </a:bodyPr>
          <a:lstStyle/>
          <a:p>
            <a:r>
              <a:rPr lang="en" altLang="zh-CN" sz="2400" dirty="0">
                <a:solidFill>
                  <a:srgbClr val="041562"/>
                </a:solidFill>
                <a:effectLst/>
                <a:latin typeface="Helvetica" pitchFamily="2" charset="0"/>
              </a:rPr>
              <a:t>the predicted result</a:t>
            </a:r>
          </a:p>
        </p:txBody>
      </p:sp>
      <p:sp>
        <p:nvSpPr>
          <p:cNvPr id="9" name="文本框 8">
            <a:extLst>
              <a:ext uri="{FF2B5EF4-FFF2-40B4-BE49-F238E27FC236}">
                <a16:creationId xmlns:a16="http://schemas.microsoft.com/office/drawing/2014/main" id="{2A490448-A33D-6A18-B470-0FF5B46E0F8A}"/>
              </a:ext>
            </a:extLst>
          </p:cNvPr>
          <p:cNvSpPr txBox="1"/>
          <p:nvPr/>
        </p:nvSpPr>
        <p:spPr>
          <a:xfrm>
            <a:off x="4946078" y="5455405"/>
            <a:ext cx="2992582" cy="461665"/>
          </a:xfrm>
          <a:prstGeom prst="rect">
            <a:avLst/>
          </a:prstGeom>
          <a:noFill/>
        </p:spPr>
        <p:txBody>
          <a:bodyPr wrap="square">
            <a:spAutoFit/>
          </a:bodyPr>
          <a:lstStyle/>
          <a:p>
            <a:r>
              <a:rPr lang="en" altLang="zh-CN" sz="2400" dirty="0">
                <a:solidFill>
                  <a:srgbClr val="041562"/>
                </a:solidFill>
                <a:effectLst/>
                <a:latin typeface="Helvetica" pitchFamily="2" charset="0"/>
              </a:rPr>
              <a:t>the exact result</a:t>
            </a:r>
          </a:p>
        </p:txBody>
      </p:sp>
      <p:sp>
        <p:nvSpPr>
          <p:cNvPr id="10" name="文本框 9">
            <a:extLst>
              <a:ext uri="{FF2B5EF4-FFF2-40B4-BE49-F238E27FC236}">
                <a16:creationId xmlns:a16="http://schemas.microsoft.com/office/drawing/2014/main" id="{4608716F-B554-B9EC-E8A1-EBA1C064E6B2}"/>
              </a:ext>
            </a:extLst>
          </p:cNvPr>
          <p:cNvSpPr txBox="1"/>
          <p:nvPr/>
        </p:nvSpPr>
        <p:spPr>
          <a:xfrm>
            <a:off x="8106640" y="5455405"/>
            <a:ext cx="2992582" cy="461665"/>
          </a:xfrm>
          <a:prstGeom prst="rect">
            <a:avLst/>
          </a:prstGeom>
          <a:noFill/>
        </p:spPr>
        <p:txBody>
          <a:bodyPr wrap="square">
            <a:spAutoFit/>
          </a:bodyPr>
          <a:lstStyle/>
          <a:p>
            <a:r>
              <a:rPr lang="en" altLang="zh-CN" sz="2400" dirty="0">
                <a:solidFill>
                  <a:srgbClr val="041562"/>
                </a:solidFill>
                <a:effectLst/>
                <a:latin typeface="Helvetica" pitchFamily="2" charset="0"/>
              </a:rPr>
              <a:t>the difference</a:t>
            </a:r>
            <a:r>
              <a:rPr lang="zh-CN" altLang="en-US" sz="2400" dirty="0">
                <a:solidFill>
                  <a:srgbClr val="041562"/>
                </a:solidFill>
                <a:effectLst/>
                <a:latin typeface="Helvetica" pitchFamily="2" charset="0"/>
              </a:rPr>
              <a:t> </a:t>
            </a:r>
            <a:r>
              <a:rPr lang="en" altLang="zh-CN" sz="2400" dirty="0">
                <a:solidFill>
                  <a:srgbClr val="041562"/>
                </a:solidFill>
                <a:effectLst/>
                <a:latin typeface="Helvetica" pitchFamily="2" charset="0"/>
              </a:rPr>
              <a:t>map</a:t>
            </a:r>
          </a:p>
        </p:txBody>
      </p:sp>
    </p:spTree>
    <p:extLst>
      <p:ext uri="{BB962C8B-B14F-4D97-AF65-F5344CB8AC3E}">
        <p14:creationId xmlns:p14="http://schemas.microsoft.com/office/powerpoint/2010/main" val="2209177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effectLst/>
                <a:latin typeface="Helvetica" pitchFamily="2" charset="0"/>
              </a:rPr>
              <a:t>Evaluation</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17</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10654147" cy="553998"/>
          </a:xfrm>
          <a:prstGeom prst="rect">
            <a:avLst/>
          </a:prstGeom>
          <a:noFill/>
        </p:spPr>
        <p:txBody>
          <a:bodyPr wrap="square" rtlCol="0">
            <a:spAutoFit/>
          </a:bodyPr>
          <a:lstStyle/>
          <a:p>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Case</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study</a:t>
            </a:r>
            <a:endParaRPr lang="en" altLang="zh-CN" sz="3000" dirty="0">
              <a:solidFill>
                <a:srgbClr val="041562"/>
              </a:solidFill>
              <a:latin typeface="Tahoma" panose="020B0604030504040204" pitchFamily="34" charset="0"/>
              <a:ea typeface="Tahoma" panose="020B0604030504040204" pitchFamily="34" charset="0"/>
              <a:cs typeface="Tahoma" panose="020B0604030504040204" pitchFamily="34" charset="0"/>
            </a:endParaRPr>
          </a:p>
        </p:txBody>
      </p:sp>
      <p:sp>
        <p:nvSpPr>
          <p:cNvPr id="7" name="文本框 6">
            <a:extLst>
              <a:ext uri="{FF2B5EF4-FFF2-40B4-BE49-F238E27FC236}">
                <a16:creationId xmlns:a16="http://schemas.microsoft.com/office/drawing/2014/main" id="{069DA88B-B495-74B7-6115-7A0E8D9B9A83}"/>
              </a:ext>
            </a:extLst>
          </p:cNvPr>
          <p:cNvSpPr txBox="1"/>
          <p:nvPr/>
        </p:nvSpPr>
        <p:spPr>
          <a:xfrm>
            <a:off x="758532" y="1998513"/>
            <a:ext cx="4381501" cy="2615139"/>
          </a:xfrm>
          <a:prstGeom prst="rect">
            <a:avLst/>
          </a:prstGeom>
          <a:noFill/>
        </p:spPr>
        <p:txBody>
          <a:bodyPr wrap="square">
            <a:spAutoFit/>
          </a:bodyPr>
          <a:lstStyle/>
          <a:p>
            <a:pPr>
              <a:lnSpc>
                <a:spcPct val="150000"/>
              </a:lnSpc>
            </a:pPr>
            <a:r>
              <a:rPr lang="en-US" altLang="zh-CN" sz="2800" dirty="0">
                <a:solidFill>
                  <a:srgbClr val="041562"/>
                </a:solidFill>
                <a:effectLst/>
                <a:latin typeface="Helvetica" pitchFamily="2" charset="0"/>
              </a:rPr>
              <a:t>1.</a:t>
            </a:r>
            <a:r>
              <a:rPr lang="zh-CN" altLang="en-US" sz="2800" dirty="0">
                <a:solidFill>
                  <a:srgbClr val="041562"/>
                </a:solidFill>
                <a:effectLst/>
                <a:latin typeface="Helvetica" pitchFamily="2" charset="0"/>
              </a:rPr>
              <a:t> </a:t>
            </a:r>
            <a:r>
              <a:rPr lang="en" altLang="zh-CN" sz="2800" dirty="0">
                <a:solidFill>
                  <a:srgbClr val="041562"/>
                </a:solidFill>
                <a:effectLst/>
                <a:latin typeface="Helvetica" pitchFamily="2" charset="0"/>
              </a:rPr>
              <a:t>The United States </a:t>
            </a:r>
          </a:p>
          <a:p>
            <a:pPr>
              <a:lnSpc>
                <a:spcPct val="150000"/>
              </a:lnSpc>
            </a:pPr>
            <a:r>
              <a:rPr lang="zh-CN" altLang="en-US" sz="2800" dirty="0">
                <a:solidFill>
                  <a:srgbClr val="041562"/>
                </a:solidFill>
                <a:effectLst/>
                <a:latin typeface="Helvetica" pitchFamily="2" charset="0"/>
              </a:rPr>
              <a:t>  </a:t>
            </a:r>
            <a:r>
              <a:rPr lang="en" altLang="zh-CN" sz="2800" dirty="0">
                <a:solidFill>
                  <a:srgbClr val="041562"/>
                </a:solidFill>
                <a:effectLst/>
                <a:latin typeface="Helvetica" pitchFamily="2" charset="0"/>
              </a:rPr>
              <a:t>Cancer Statistics</a:t>
            </a:r>
            <a:r>
              <a:rPr lang="zh-CN" altLang="en-US" sz="2800" dirty="0">
                <a:solidFill>
                  <a:srgbClr val="041562"/>
                </a:solidFill>
                <a:effectLst/>
                <a:latin typeface="Helvetica" pitchFamily="2" charset="0"/>
              </a:rPr>
              <a:t> </a:t>
            </a:r>
            <a:r>
              <a:rPr lang="en" altLang="zh-CN" sz="2800" dirty="0">
                <a:solidFill>
                  <a:srgbClr val="041562"/>
                </a:solidFill>
                <a:effectLst/>
                <a:latin typeface="Helvetica" pitchFamily="2" charset="0"/>
              </a:rPr>
              <a:t>dataset</a:t>
            </a:r>
            <a:endParaRPr lang="en" altLang="zh-CN" sz="2800" dirty="0">
              <a:solidFill>
                <a:srgbClr val="041562"/>
              </a:solidFill>
              <a:latin typeface="Helvetica" pitchFamily="2" charset="0"/>
            </a:endParaRPr>
          </a:p>
          <a:p>
            <a:pPr>
              <a:lnSpc>
                <a:spcPct val="150000"/>
              </a:lnSpc>
            </a:pPr>
            <a:r>
              <a:rPr lang="en-US" altLang="zh-CN" sz="2800" dirty="0">
                <a:solidFill>
                  <a:srgbClr val="041562"/>
                </a:solidFill>
                <a:effectLst/>
                <a:latin typeface="Helvetica" pitchFamily="2" charset="0"/>
              </a:rPr>
              <a:t>2.</a:t>
            </a:r>
            <a:r>
              <a:rPr lang="zh-CN" altLang="en-US" sz="2800" dirty="0">
                <a:solidFill>
                  <a:srgbClr val="041562"/>
                </a:solidFill>
                <a:effectLst/>
                <a:latin typeface="Helvetica" pitchFamily="2" charset="0"/>
              </a:rPr>
              <a:t> </a:t>
            </a:r>
            <a:r>
              <a:rPr lang="en" altLang="zh-CN" sz="2800" dirty="0">
                <a:solidFill>
                  <a:srgbClr val="041562"/>
                </a:solidFill>
                <a:effectLst/>
                <a:latin typeface="Helvetica" pitchFamily="2" charset="0"/>
              </a:rPr>
              <a:t>Urban data exploration</a:t>
            </a:r>
            <a:endParaRPr lang="en" altLang="zh-CN" sz="2800" dirty="0">
              <a:solidFill>
                <a:srgbClr val="041562"/>
              </a:solidFill>
              <a:latin typeface="Helvetica" pitchFamily="2" charset="0"/>
            </a:endParaRPr>
          </a:p>
          <a:p>
            <a:pPr>
              <a:lnSpc>
                <a:spcPct val="150000"/>
              </a:lnSpc>
            </a:pPr>
            <a:r>
              <a:rPr lang="en-US" altLang="zh-CN" sz="2800" dirty="0">
                <a:solidFill>
                  <a:srgbClr val="041562"/>
                </a:solidFill>
                <a:effectLst/>
                <a:latin typeface="Helvetica" pitchFamily="2" charset="0"/>
              </a:rPr>
              <a:t>3.</a:t>
            </a:r>
            <a:r>
              <a:rPr lang="zh-CN" altLang="en-US" sz="2800" dirty="0">
                <a:solidFill>
                  <a:srgbClr val="041562"/>
                </a:solidFill>
                <a:effectLst/>
                <a:latin typeface="Helvetica" pitchFamily="2" charset="0"/>
              </a:rPr>
              <a:t> </a:t>
            </a:r>
            <a:r>
              <a:rPr lang="en" altLang="zh-CN" sz="2800" dirty="0">
                <a:solidFill>
                  <a:srgbClr val="041562"/>
                </a:solidFill>
                <a:effectLst/>
                <a:latin typeface="Helvetica" pitchFamily="2" charset="0"/>
              </a:rPr>
              <a:t>The </a:t>
            </a:r>
            <a:r>
              <a:rPr lang="en" altLang="zh-CN" sz="2800" dirty="0" err="1">
                <a:solidFill>
                  <a:srgbClr val="041562"/>
                </a:solidFill>
                <a:effectLst/>
                <a:latin typeface="Helvetica" pitchFamily="2" charset="0"/>
              </a:rPr>
              <a:t>MovieLens</a:t>
            </a:r>
            <a:r>
              <a:rPr lang="zh-CN" altLang="en-US" sz="2800" dirty="0">
                <a:solidFill>
                  <a:srgbClr val="041562"/>
                </a:solidFill>
                <a:latin typeface="Helvetica" pitchFamily="2" charset="0"/>
              </a:rPr>
              <a:t> </a:t>
            </a:r>
            <a:r>
              <a:rPr lang="en" altLang="zh-CN" sz="2800" dirty="0">
                <a:solidFill>
                  <a:srgbClr val="041562"/>
                </a:solidFill>
                <a:effectLst/>
                <a:latin typeface="Helvetica" pitchFamily="2" charset="0"/>
              </a:rPr>
              <a:t>dataset</a:t>
            </a:r>
          </a:p>
        </p:txBody>
      </p:sp>
      <p:sp>
        <p:nvSpPr>
          <p:cNvPr id="10" name="矩形 9">
            <a:extLst>
              <a:ext uri="{FF2B5EF4-FFF2-40B4-BE49-F238E27FC236}">
                <a16:creationId xmlns:a16="http://schemas.microsoft.com/office/drawing/2014/main" id="{E5CF2833-73D8-A25C-816D-A2D8AAB23D01}"/>
              </a:ext>
            </a:extLst>
          </p:cNvPr>
          <p:cNvSpPr/>
          <p:nvPr/>
        </p:nvSpPr>
        <p:spPr>
          <a:xfrm>
            <a:off x="5143494" y="1856403"/>
            <a:ext cx="6854541" cy="41564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964DACE0-D379-12BB-4991-E90D2B6D304E}"/>
              </a:ext>
            </a:extLst>
          </p:cNvPr>
          <p:cNvSpPr txBox="1"/>
          <p:nvPr/>
        </p:nvSpPr>
        <p:spPr>
          <a:xfrm>
            <a:off x="5292417" y="1977707"/>
            <a:ext cx="6123709" cy="523220"/>
          </a:xfrm>
          <a:prstGeom prst="rect">
            <a:avLst/>
          </a:prstGeom>
          <a:noFill/>
        </p:spPr>
        <p:txBody>
          <a:bodyPr wrap="square">
            <a:spAutoFit/>
          </a:bodyPr>
          <a:lstStyle/>
          <a:p>
            <a:pPr marL="457200" indent="-457200">
              <a:buSzPct val="100000"/>
              <a:buFont typeface="Wingdings" pitchFamily="2" charset="2"/>
              <a:buChar char="ü"/>
            </a:pPr>
            <a:r>
              <a:rPr lang="en-US" altLang="zh-CN" sz="2800" kern="100" dirty="0">
                <a:solidFill>
                  <a:srgbClr val="041562"/>
                </a:solidFill>
                <a:effectLst/>
                <a:latin typeface="Helvetica" pitchFamily="2" charset="0"/>
                <a:ea typeface="宋体" panose="02010600030101010101" pitchFamily="2" charset="-122"/>
                <a:cs typeface="Times New Roman" panose="02020603050405020304" pitchFamily="18" charset="0"/>
              </a:rPr>
              <a:t>enable</a:t>
            </a:r>
            <a:r>
              <a:rPr lang="en" altLang="zh-CN" sz="2800" kern="100" dirty="0">
                <a:solidFill>
                  <a:srgbClr val="041562"/>
                </a:solidFill>
                <a:effectLst/>
                <a:latin typeface="Helvetica" pitchFamily="2" charset="0"/>
                <a:ea typeface="宋体" panose="02010600030101010101" pitchFamily="2" charset="-122"/>
                <a:cs typeface="Times New Roman" panose="02020603050405020304" pitchFamily="18" charset="0"/>
              </a:rPr>
              <a:t> aggregated visual queries</a:t>
            </a:r>
            <a:endParaRPr lang="zh-CN" altLang="en-US" sz="2800" dirty="0">
              <a:solidFill>
                <a:srgbClr val="041562"/>
              </a:solidFill>
              <a:latin typeface="Helvetica" pitchFamily="2" charset="0"/>
            </a:endParaRPr>
          </a:p>
        </p:txBody>
      </p:sp>
      <p:sp>
        <p:nvSpPr>
          <p:cNvPr id="14" name="文本框 13">
            <a:extLst>
              <a:ext uri="{FF2B5EF4-FFF2-40B4-BE49-F238E27FC236}">
                <a16:creationId xmlns:a16="http://schemas.microsoft.com/office/drawing/2014/main" id="{CEB2C39C-F207-4D0E-34B9-BA3A3F7C5733}"/>
              </a:ext>
            </a:extLst>
          </p:cNvPr>
          <p:cNvSpPr txBox="1"/>
          <p:nvPr/>
        </p:nvSpPr>
        <p:spPr>
          <a:xfrm>
            <a:off x="5292417" y="2530782"/>
            <a:ext cx="5773881" cy="523220"/>
          </a:xfrm>
          <a:prstGeom prst="rect">
            <a:avLst/>
          </a:prstGeom>
          <a:noFill/>
        </p:spPr>
        <p:txBody>
          <a:bodyPr wrap="square">
            <a:spAutoFit/>
          </a:bodyPr>
          <a:lstStyle/>
          <a:p>
            <a:pPr marL="457200" indent="-457200">
              <a:buFont typeface="Wingdings" pitchFamily="2" charset="2"/>
              <a:buChar char="ü"/>
            </a:pPr>
            <a:r>
              <a:rPr lang="en-US" altLang="zh-CN" sz="2800" kern="100" dirty="0">
                <a:solidFill>
                  <a:srgbClr val="041562"/>
                </a:solidFill>
                <a:latin typeface="Helvetica" pitchFamily="2" charset="0"/>
                <a:ea typeface="宋体" panose="02010600030101010101" pitchFamily="2" charset="-122"/>
                <a:cs typeface="Times New Roman" panose="02020603050405020304" pitchFamily="18" charset="0"/>
              </a:rPr>
              <a:t>support</a:t>
            </a:r>
            <a:r>
              <a:rPr lang="en" altLang="zh-CN" sz="2800" kern="100" dirty="0">
                <a:solidFill>
                  <a:srgbClr val="041562"/>
                </a:solidFill>
                <a:effectLst/>
                <a:latin typeface="Helvetica" pitchFamily="2" charset="0"/>
                <a:ea typeface="宋体" panose="02010600030101010101" pitchFamily="2" charset="-122"/>
                <a:cs typeface="Times New Roman" panose="02020603050405020304" pitchFamily="18" charset="0"/>
              </a:rPr>
              <a:t> various visual forms</a:t>
            </a:r>
            <a:endParaRPr lang="zh-CN" altLang="en-US" sz="2800" dirty="0">
              <a:solidFill>
                <a:srgbClr val="041562"/>
              </a:solidFill>
              <a:latin typeface="Helvetica" pitchFamily="2" charset="0"/>
            </a:endParaRPr>
          </a:p>
        </p:txBody>
      </p:sp>
      <p:sp>
        <p:nvSpPr>
          <p:cNvPr id="16" name="文本框 15">
            <a:extLst>
              <a:ext uri="{FF2B5EF4-FFF2-40B4-BE49-F238E27FC236}">
                <a16:creationId xmlns:a16="http://schemas.microsoft.com/office/drawing/2014/main" id="{CB8D0591-9679-E7D6-7CC4-E90B954F1EEE}"/>
              </a:ext>
            </a:extLst>
          </p:cNvPr>
          <p:cNvSpPr txBox="1"/>
          <p:nvPr/>
        </p:nvSpPr>
        <p:spPr>
          <a:xfrm>
            <a:off x="5292417" y="3083858"/>
            <a:ext cx="6165274" cy="1384995"/>
          </a:xfrm>
          <a:prstGeom prst="rect">
            <a:avLst/>
          </a:prstGeom>
          <a:noFill/>
        </p:spPr>
        <p:txBody>
          <a:bodyPr wrap="square">
            <a:spAutoFit/>
          </a:bodyPr>
          <a:lstStyle/>
          <a:p>
            <a:pPr marL="457200" indent="-457200">
              <a:buFont typeface="Wingdings" pitchFamily="2" charset="2"/>
              <a:buChar char="ü"/>
            </a:pPr>
            <a:r>
              <a:rPr lang="en" altLang="zh-CN" sz="2800" kern="100" dirty="0">
                <a:solidFill>
                  <a:srgbClr val="041562"/>
                </a:solidFill>
                <a:effectLst/>
                <a:latin typeface="Helvetica" pitchFamily="2" charset="0"/>
                <a:ea typeface="宋体" panose="02010600030101010101" pitchFamily="2" charset="-122"/>
                <a:cs typeface="Times New Roman" panose="02020603050405020304" pitchFamily="18" charset="0"/>
              </a:rPr>
              <a:t>choose schemes </a:t>
            </a:r>
            <a:r>
              <a:rPr lang="en-US" altLang="zh-CN" sz="2800" kern="100" dirty="0">
                <a:solidFill>
                  <a:srgbClr val="041562"/>
                </a:solidFill>
                <a:effectLst/>
                <a:latin typeface="Helvetica" pitchFamily="2" charset="0"/>
                <a:ea typeface="宋体" panose="02010600030101010101" pitchFamily="2" charset="-122"/>
                <a:cs typeface="Times New Roman" panose="02020603050405020304" pitchFamily="18" charset="0"/>
              </a:rPr>
              <a:t>according</a:t>
            </a:r>
            <a:r>
              <a:rPr lang="zh-CN" altLang="en-US" sz="2800" kern="100" dirty="0">
                <a:solidFill>
                  <a:srgbClr val="041562"/>
                </a:solidFill>
                <a:effectLst/>
                <a:latin typeface="Helvetica" pitchFamily="2" charset="0"/>
                <a:ea typeface="宋体" panose="02010600030101010101" pitchFamily="2" charset="-122"/>
                <a:cs typeface="Times New Roman" panose="02020603050405020304" pitchFamily="18" charset="0"/>
              </a:rPr>
              <a:t> </a:t>
            </a:r>
            <a:r>
              <a:rPr lang="en-US" altLang="zh-CN" sz="2800" kern="100" dirty="0">
                <a:solidFill>
                  <a:srgbClr val="041562"/>
                </a:solidFill>
                <a:effectLst/>
                <a:latin typeface="Helvetica" pitchFamily="2" charset="0"/>
                <a:ea typeface="宋体" panose="02010600030101010101" pitchFamily="2" charset="-122"/>
                <a:cs typeface="Times New Roman" panose="02020603050405020304" pitchFamily="18" charset="0"/>
              </a:rPr>
              <a:t>to</a:t>
            </a:r>
            <a:r>
              <a:rPr lang="zh-CN" altLang="en-US" sz="2800" kern="100" dirty="0">
                <a:solidFill>
                  <a:srgbClr val="041562"/>
                </a:solidFill>
                <a:effectLst/>
                <a:latin typeface="Helvetica" pitchFamily="2" charset="0"/>
                <a:ea typeface="宋体" panose="02010600030101010101" pitchFamily="2" charset="-122"/>
                <a:cs typeface="Times New Roman" panose="02020603050405020304" pitchFamily="18" charset="0"/>
              </a:rPr>
              <a:t> </a:t>
            </a:r>
            <a:r>
              <a:rPr lang="en-US" altLang="zh-CN" sz="2800" kern="100" dirty="0">
                <a:solidFill>
                  <a:srgbClr val="041562"/>
                </a:solidFill>
                <a:latin typeface="Helvetica" pitchFamily="2" charset="0"/>
                <a:ea typeface="宋体" panose="02010600030101010101" pitchFamily="2" charset="-122"/>
                <a:cs typeface="Times New Roman" panose="02020603050405020304" pitchFamily="18" charset="0"/>
              </a:rPr>
              <a:t>data</a:t>
            </a:r>
          </a:p>
          <a:p>
            <a:pPr marL="742950" lvl="1" indent="-285750">
              <a:buFont typeface="Arial" panose="020B0604020202020204" pitchFamily="34" charset="0"/>
              <a:buChar char="•"/>
            </a:pPr>
            <a:r>
              <a:rPr lang="en-US" altLang="zh-CN" sz="2800" dirty="0">
                <a:solidFill>
                  <a:srgbClr val="041562"/>
                </a:solidFill>
                <a:latin typeface="Helvetica" pitchFamily="2" charset="0"/>
              </a:rPr>
              <a:t>missed</a:t>
            </a:r>
            <a:r>
              <a:rPr lang="zh-CN" altLang="en-US" sz="2800" dirty="0">
                <a:solidFill>
                  <a:srgbClr val="041562"/>
                </a:solidFill>
                <a:latin typeface="Helvetica" pitchFamily="2" charset="0"/>
              </a:rPr>
              <a:t> </a:t>
            </a:r>
            <a:r>
              <a:rPr lang="en-US" altLang="zh-CN" sz="2800" dirty="0">
                <a:solidFill>
                  <a:srgbClr val="041562"/>
                </a:solidFill>
                <a:latin typeface="Helvetica" pitchFamily="2" charset="0"/>
              </a:rPr>
              <a:t>attribute</a:t>
            </a:r>
            <a:r>
              <a:rPr lang="zh-CN" altLang="en-US" sz="2800" dirty="0">
                <a:solidFill>
                  <a:srgbClr val="041562"/>
                </a:solidFill>
                <a:latin typeface="Helvetica" pitchFamily="2" charset="0"/>
              </a:rPr>
              <a:t> </a:t>
            </a:r>
            <a:r>
              <a:rPr lang="en-US" altLang="zh-CN" sz="2800" dirty="0">
                <a:solidFill>
                  <a:srgbClr val="041562"/>
                </a:solidFill>
                <a:latin typeface="Helvetica" pitchFamily="2" charset="0"/>
              </a:rPr>
              <a:t>value</a:t>
            </a:r>
          </a:p>
          <a:p>
            <a:pPr lvl="1"/>
            <a:r>
              <a:rPr lang="en-US" altLang="zh-CN" sz="2800" dirty="0">
                <a:solidFill>
                  <a:srgbClr val="041562"/>
                </a:solidFill>
                <a:latin typeface="Helvetica" pitchFamily="2" charset="0"/>
              </a:rPr>
              <a:t>query-based</a:t>
            </a:r>
            <a:r>
              <a:rPr lang="zh-CN" altLang="en-US" sz="2800" dirty="0">
                <a:solidFill>
                  <a:srgbClr val="041562"/>
                </a:solidFill>
                <a:latin typeface="Helvetica" pitchFamily="2" charset="0"/>
              </a:rPr>
              <a:t>        </a:t>
            </a:r>
            <a:r>
              <a:rPr lang="en-US" altLang="zh-CN" sz="2800" dirty="0">
                <a:solidFill>
                  <a:srgbClr val="041562"/>
                </a:solidFill>
                <a:latin typeface="Helvetica" pitchFamily="2" charset="0"/>
              </a:rPr>
              <a:t>prediction-based</a:t>
            </a:r>
            <a:endParaRPr lang="zh-CN" altLang="en-US" sz="2800" dirty="0">
              <a:solidFill>
                <a:srgbClr val="041562"/>
              </a:solidFill>
              <a:latin typeface="Helvetica" pitchFamily="2" charset="0"/>
            </a:endParaRPr>
          </a:p>
        </p:txBody>
      </p:sp>
      <p:sp>
        <p:nvSpPr>
          <p:cNvPr id="18" name="文本框 17">
            <a:extLst>
              <a:ext uri="{FF2B5EF4-FFF2-40B4-BE49-F238E27FC236}">
                <a16:creationId xmlns:a16="http://schemas.microsoft.com/office/drawing/2014/main" id="{496F1970-97C0-BEE4-08A7-B78AE65CA978}"/>
              </a:ext>
            </a:extLst>
          </p:cNvPr>
          <p:cNvSpPr txBox="1"/>
          <p:nvPr/>
        </p:nvSpPr>
        <p:spPr>
          <a:xfrm>
            <a:off x="5292417" y="4532852"/>
            <a:ext cx="6096000" cy="1384995"/>
          </a:xfrm>
          <a:prstGeom prst="rect">
            <a:avLst/>
          </a:prstGeom>
          <a:noFill/>
        </p:spPr>
        <p:txBody>
          <a:bodyPr wrap="square">
            <a:spAutoFit/>
          </a:bodyPr>
          <a:lstStyle/>
          <a:p>
            <a:pPr marL="457200" indent="-457200">
              <a:buFont typeface="Wingdings" pitchFamily="2" charset="2"/>
              <a:buChar char="ü"/>
            </a:pPr>
            <a:r>
              <a:rPr lang="en-US" altLang="zh-CN" sz="2800" kern="100" dirty="0">
                <a:solidFill>
                  <a:srgbClr val="041562"/>
                </a:solidFill>
                <a:effectLst/>
                <a:latin typeface="Helvetica" pitchFamily="2" charset="0"/>
                <a:ea typeface="宋体" panose="02010600030101010101" pitchFamily="2" charset="-122"/>
                <a:cs typeface="Times New Roman" panose="02020603050405020304" pitchFamily="18" charset="0"/>
              </a:rPr>
              <a:t>In</a:t>
            </a:r>
            <a:r>
              <a:rPr lang="zh-CN" altLang="en-US" sz="2800" kern="100" dirty="0">
                <a:solidFill>
                  <a:srgbClr val="041562"/>
                </a:solidFill>
                <a:effectLst/>
                <a:latin typeface="Helvetica" pitchFamily="2" charset="0"/>
                <a:ea typeface="宋体" panose="02010600030101010101" pitchFamily="2" charset="-122"/>
                <a:cs typeface="Times New Roman" panose="02020603050405020304" pitchFamily="18" charset="0"/>
              </a:rPr>
              <a:t> </a:t>
            </a:r>
            <a:r>
              <a:rPr lang="en-US" altLang="zh-CN" sz="2800" kern="100" dirty="0">
                <a:solidFill>
                  <a:srgbClr val="041562"/>
                </a:solidFill>
                <a:latin typeface="Helvetica" pitchFamily="2" charset="0"/>
                <a:ea typeface="宋体" panose="02010600030101010101" pitchFamily="2" charset="-122"/>
                <a:cs typeface="Times New Roman" panose="02020603050405020304" pitchFamily="18" charset="0"/>
              </a:rPr>
              <a:t>the</a:t>
            </a:r>
            <a:r>
              <a:rPr lang="zh-CN" altLang="en-US" sz="2800" kern="100" dirty="0">
                <a:solidFill>
                  <a:srgbClr val="041562"/>
                </a:solidFill>
                <a:latin typeface="Helvetica" pitchFamily="2" charset="0"/>
                <a:ea typeface="宋体" panose="02010600030101010101" pitchFamily="2" charset="-122"/>
                <a:cs typeface="Times New Roman" panose="02020603050405020304" pitchFamily="18" charset="0"/>
              </a:rPr>
              <a:t> </a:t>
            </a:r>
            <a:r>
              <a:rPr lang="en-US" altLang="zh-CN" sz="2800" kern="100" dirty="0">
                <a:solidFill>
                  <a:srgbClr val="041562"/>
                </a:solidFill>
                <a:latin typeface="Helvetica" pitchFamily="2" charset="0"/>
                <a:ea typeface="宋体" panose="02010600030101010101" pitchFamily="2" charset="-122"/>
                <a:cs typeface="Times New Roman" panose="02020603050405020304" pitchFamily="18" charset="0"/>
              </a:rPr>
              <a:t>future…</a:t>
            </a:r>
            <a:endParaRPr lang="en" altLang="zh-CN" sz="2800" kern="100" dirty="0">
              <a:solidFill>
                <a:srgbClr val="041562"/>
              </a:solidFill>
              <a:effectLst/>
              <a:latin typeface="Helvetica" pitchFamily="2" charset="0"/>
              <a:ea typeface="宋体" panose="02010600030101010101" pitchFamily="2" charset="-122"/>
              <a:cs typeface="Times New Roman" panose="02020603050405020304" pitchFamily="18" charset="0"/>
            </a:endParaRPr>
          </a:p>
          <a:p>
            <a:pPr marL="742950" lvl="1" indent="-285750">
              <a:buFont typeface="Arial" panose="020B0604020202020204" pitchFamily="34" charset="0"/>
              <a:buChar char="•"/>
            </a:pPr>
            <a:r>
              <a:rPr lang="en-US" altLang="zh-CN" sz="2800" kern="100" dirty="0">
                <a:solidFill>
                  <a:srgbClr val="041562"/>
                </a:solidFill>
                <a:effectLst/>
                <a:latin typeface="Helvetica" pitchFamily="2" charset="0"/>
                <a:ea typeface="宋体" panose="02010600030101010101" pitchFamily="2" charset="-122"/>
                <a:cs typeface="Times New Roman" panose="02020603050405020304" pitchFamily="18" charset="0"/>
              </a:rPr>
              <a:t>i</a:t>
            </a:r>
            <a:r>
              <a:rPr lang="en" altLang="zh-CN" sz="2800" kern="100" dirty="0" err="1">
                <a:solidFill>
                  <a:srgbClr val="041562"/>
                </a:solidFill>
                <a:effectLst/>
                <a:latin typeface="Helvetica" pitchFamily="2" charset="0"/>
                <a:ea typeface="宋体" panose="02010600030101010101" pitchFamily="2" charset="-122"/>
                <a:cs typeface="Times New Roman" panose="02020603050405020304" pitchFamily="18" charset="0"/>
              </a:rPr>
              <a:t>ntegrate</a:t>
            </a:r>
            <a:r>
              <a:rPr lang="zh-CN" altLang="en-US" sz="2800" kern="100" dirty="0">
                <a:solidFill>
                  <a:srgbClr val="041562"/>
                </a:solidFill>
                <a:effectLst/>
                <a:latin typeface="Helvetica" pitchFamily="2" charset="0"/>
                <a:ea typeface="宋体" panose="02010600030101010101" pitchFamily="2" charset="-122"/>
                <a:cs typeface="Times New Roman" panose="02020603050405020304" pitchFamily="18" charset="0"/>
              </a:rPr>
              <a:t> </a:t>
            </a:r>
            <a:r>
              <a:rPr lang="en" altLang="zh-CN" sz="2800" kern="100" dirty="0">
                <a:solidFill>
                  <a:srgbClr val="041562"/>
                </a:solidFill>
                <a:effectLst/>
                <a:latin typeface="Helvetica" pitchFamily="2" charset="0"/>
                <a:ea typeface="宋体" panose="02010600030101010101" pitchFamily="2" charset="-122"/>
                <a:cs typeface="Times New Roman" panose="02020603050405020304" pitchFamily="18" charset="0"/>
              </a:rPr>
              <a:t>more schemes into our </a:t>
            </a:r>
          </a:p>
          <a:p>
            <a:r>
              <a:rPr lang="zh-CN" altLang="en-US" sz="2800" kern="100" dirty="0">
                <a:solidFill>
                  <a:srgbClr val="041562"/>
                </a:solidFill>
                <a:effectLst/>
                <a:latin typeface="Helvetica" pitchFamily="2" charset="0"/>
                <a:ea typeface="宋体" panose="02010600030101010101" pitchFamily="2" charset="-122"/>
                <a:cs typeface="Times New Roman" panose="02020603050405020304" pitchFamily="18" charset="0"/>
              </a:rPr>
              <a:t>       </a:t>
            </a:r>
            <a:r>
              <a:rPr lang="en" altLang="zh-CN" sz="2800" kern="100" dirty="0">
                <a:solidFill>
                  <a:srgbClr val="041562"/>
                </a:solidFill>
                <a:effectLst/>
                <a:latin typeface="Helvetica" pitchFamily="2" charset="0"/>
                <a:ea typeface="宋体" panose="02010600030101010101" pitchFamily="2" charset="-122"/>
                <a:cs typeface="Times New Roman" panose="02020603050405020304" pitchFamily="18" charset="0"/>
              </a:rPr>
              <a:t>framework </a:t>
            </a:r>
            <a:endParaRPr lang="zh-CN" altLang="en-US" sz="2800" dirty="0">
              <a:solidFill>
                <a:srgbClr val="041562"/>
              </a:solidFill>
              <a:latin typeface="Helvetica" pitchFamily="2" charset="0"/>
            </a:endParaRPr>
          </a:p>
        </p:txBody>
      </p:sp>
      <p:pic>
        <p:nvPicPr>
          <p:cNvPr id="20" name="图片 19">
            <a:extLst>
              <a:ext uri="{FF2B5EF4-FFF2-40B4-BE49-F238E27FC236}">
                <a16:creationId xmlns:a16="http://schemas.microsoft.com/office/drawing/2014/main" id="{34336316-80AA-FD5D-7DF5-52206B5D9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927" y="3963912"/>
            <a:ext cx="720000" cy="720000"/>
          </a:xfrm>
          <a:prstGeom prst="rect">
            <a:avLst/>
          </a:prstGeom>
        </p:spPr>
      </p:pic>
      <p:pic>
        <p:nvPicPr>
          <p:cNvPr id="22" name="图片 21">
            <a:extLst>
              <a:ext uri="{FF2B5EF4-FFF2-40B4-BE49-F238E27FC236}">
                <a16:creationId xmlns:a16="http://schemas.microsoft.com/office/drawing/2014/main" id="{D3F8ABB1-51D1-2A2E-050C-A32DD1B8A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4918" y="3704166"/>
            <a:ext cx="720000" cy="720000"/>
          </a:xfrm>
          <a:prstGeom prst="rect">
            <a:avLst/>
          </a:prstGeom>
        </p:spPr>
      </p:pic>
    </p:spTree>
    <p:extLst>
      <p:ext uri="{BB962C8B-B14F-4D97-AF65-F5344CB8AC3E}">
        <p14:creationId xmlns:p14="http://schemas.microsoft.com/office/powerpoint/2010/main" val="3757541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effectLst/>
                <a:latin typeface="Helvetica" pitchFamily="2" charset="0"/>
              </a:rPr>
              <a:t>Discussion</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18</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10654147" cy="553998"/>
          </a:xfrm>
          <a:prstGeom prst="rect">
            <a:avLst/>
          </a:prstGeom>
          <a:noFill/>
        </p:spPr>
        <p:txBody>
          <a:bodyPr wrap="square" rtlCol="0">
            <a:spAutoFit/>
          </a:bodyPr>
          <a:lstStyle/>
          <a:p>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P</a:t>
            </a:r>
            <a:r>
              <a:rPr lang="en" altLang="zh-CN" sz="3000" dirty="0" err="1">
                <a:solidFill>
                  <a:srgbClr val="041562"/>
                </a:solidFill>
                <a:latin typeface="Tahoma" panose="020B0604030504040204" pitchFamily="34" charset="0"/>
                <a:ea typeface="Tahoma" panose="020B0604030504040204" pitchFamily="34" charset="0"/>
                <a:cs typeface="Tahoma" panose="020B0604030504040204" pitchFamily="34" charset="0"/>
              </a:rPr>
              <a:t>rivacy</a:t>
            </a:r>
            <a:r>
              <a:rPr lang="en"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 preservation</a:t>
            </a:r>
          </a:p>
        </p:txBody>
      </p:sp>
      <p:sp>
        <p:nvSpPr>
          <p:cNvPr id="6" name="文本框 5">
            <a:extLst>
              <a:ext uri="{FF2B5EF4-FFF2-40B4-BE49-F238E27FC236}">
                <a16:creationId xmlns:a16="http://schemas.microsoft.com/office/drawing/2014/main" id="{2FD9EDF4-6B10-6E34-F637-C8ABFE4A336D}"/>
              </a:ext>
            </a:extLst>
          </p:cNvPr>
          <p:cNvSpPr txBox="1"/>
          <p:nvPr/>
        </p:nvSpPr>
        <p:spPr>
          <a:xfrm>
            <a:off x="869371" y="2124779"/>
            <a:ext cx="10948556" cy="2647456"/>
          </a:xfrm>
          <a:prstGeom prst="rect">
            <a:avLst/>
          </a:prstGeom>
          <a:noFill/>
        </p:spPr>
        <p:txBody>
          <a:bodyPr wrap="square">
            <a:spAutoFit/>
          </a:bodyPr>
          <a:lstStyle/>
          <a:p>
            <a:pPr marL="457200" indent="-457200">
              <a:lnSpc>
                <a:spcPct val="120000"/>
              </a:lnSpc>
              <a:buFont typeface="Arial" panose="020B0604020202020204" pitchFamily="34" charset="0"/>
              <a:buChar char="•"/>
            </a:pPr>
            <a:r>
              <a:rPr lang="en" altLang="zh-CN" sz="2800" dirty="0">
                <a:solidFill>
                  <a:srgbClr val="041562"/>
                </a:solidFill>
                <a:effectLst/>
                <a:latin typeface="Helvetica" pitchFamily="2" charset="0"/>
              </a:rPr>
              <a:t>Secure aggregation</a:t>
            </a:r>
            <a:r>
              <a:rPr lang="zh-CN" altLang="en-US" sz="2800" dirty="0">
                <a:solidFill>
                  <a:srgbClr val="041562"/>
                </a:solidFill>
                <a:effectLst/>
                <a:latin typeface="Helvetica" pitchFamily="2" charset="0"/>
              </a:rPr>
              <a:t> </a:t>
            </a:r>
            <a:r>
              <a:rPr lang="en" altLang="zh-CN" sz="2800" dirty="0">
                <a:solidFill>
                  <a:srgbClr val="041562"/>
                </a:solidFill>
                <a:effectLst/>
                <a:latin typeface="Helvetica" pitchFamily="2" charset="0"/>
              </a:rPr>
              <a:t>guarantee privacy under threat conditions </a:t>
            </a:r>
          </a:p>
          <a:p>
            <a:pPr marL="914400" lvl="1" indent="-457200">
              <a:lnSpc>
                <a:spcPct val="120000"/>
              </a:lnSpc>
              <a:buFont typeface="Arial" panose="020B0604020202020204" pitchFamily="34" charset="0"/>
              <a:buChar char="•"/>
            </a:pPr>
            <a:r>
              <a:rPr lang="en" altLang="zh-CN" sz="2800" i="1" dirty="0">
                <a:solidFill>
                  <a:srgbClr val="041562"/>
                </a:solidFill>
                <a:effectLst/>
                <a:latin typeface="Helvetica" pitchFamily="2" charset="0"/>
              </a:rPr>
              <a:t>server is honest</a:t>
            </a:r>
            <a:r>
              <a:rPr lang="en-US" altLang="zh-CN" sz="2800" i="1" dirty="0">
                <a:solidFill>
                  <a:srgbClr val="041562"/>
                </a:solidFill>
                <a:effectLst/>
                <a:latin typeface="Helvetica" pitchFamily="2" charset="0"/>
              </a:rPr>
              <a:t>-</a:t>
            </a:r>
            <a:r>
              <a:rPr lang="en" altLang="zh-CN" sz="2800" i="1" dirty="0">
                <a:solidFill>
                  <a:srgbClr val="041562"/>
                </a:solidFill>
                <a:effectLst/>
                <a:latin typeface="Helvetica" pitchFamily="2" charset="0"/>
              </a:rPr>
              <a:t>but-curious</a:t>
            </a:r>
          </a:p>
          <a:p>
            <a:pPr marL="914400" lvl="1" indent="-457200">
              <a:lnSpc>
                <a:spcPct val="120000"/>
              </a:lnSpc>
              <a:buFont typeface="Arial" panose="020B0604020202020204" pitchFamily="34" charset="0"/>
              <a:buChar char="•"/>
            </a:pPr>
            <a:r>
              <a:rPr lang="en" altLang="zh-CN" sz="2800" i="1" dirty="0">
                <a:solidFill>
                  <a:srgbClr val="041562"/>
                </a:solidFill>
                <a:effectLst/>
                <a:latin typeface="Helvetica" pitchFamily="2" charset="0"/>
              </a:rPr>
              <a:t>server can lie to client</a:t>
            </a:r>
          </a:p>
          <a:p>
            <a:pPr marL="457200" indent="-457200">
              <a:lnSpc>
                <a:spcPct val="120000"/>
              </a:lnSpc>
              <a:buFont typeface="Arial" panose="020B0604020202020204" pitchFamily="34" charset="0"/>
              <a:buChar char="•"/>
            </a:pPr>
            <a:r>
              <a:rPr lang="en-US" altLang="zh-CN" sz="2800" dirty="0">
                <a:solidFill>
                  <a:srgbClr val="041562"/>
                </a:solidFill>
                <a:latin typeface="Helvetica" pitchFamily="2" charset="0"/>
              </a:rPr>
              <a:t>C</a:t>
            </a:r>
            <a:r>
              <a:rPr lang="en" altLang="zh-CN" sz="2800" dirty="0" err="1">
                <a:solidFill>
                  <a:srgbClr val="041562"/>
                </a:solidFill>
                <a:effectLst/>
                <a:latin typeface="Helvetica" pitchFamily="2" charset="0"/>
              </a:rPr>
              <a:t>ollusion</a:t>
            </a:r>
            <a:r>
              <a:rPr lang="en" altLang="zh-CN" sz="2800" dirty="0">
                <a:solidFill>
                  <a:srgbClr val="041562"/>
                </a:solidFill>
                <a:effectLst/>
                <a:latin typeface="Helvetica" pitchFamily="2" charset="0"/>
              </a:rPr>
              <a:t> among clients</a:t>
            </a:r>
            <a:r>
              <a:rPr lang="zh-CN" altLang="en-US" sz="2800" dirty="0">
                <a:solidFill>
                  <a:srgbClr val="041562"/>
                </a:solidFill>
                <a:effectLst/>
                <a:latin typeface="Helvetica" pitchFamily="2" charset="0"/>
              </a:rPr>
              <a:t> </a:t>
            </a:r>
            <a:r>
              <a:rPr lang="en" altLang="zh-CN" sz="2800" dirty="0">
                <a:solidFill>
                  <a:srgbClr val="041562"/>
                </a:solidFill>
                <a:effectLst/>
                <a:latin typeface="Helvetica" pitchFamily="2" charset="0"/>
              </a:rPr>
              <a:t>can result in privacy leakage</a:t>
            </a:r>
          </a:p>
          <a:p>
            <a:pPr marL="914400" lvl="1" indent="-457200">
              <a:lnSpc>
                <a:spcPct val="120000"/>
              </a:lnSpc>
              <a:buFont typeface="Arial" panose="020B0604020202020204" pitchFamily="34" charset="0"/>
              <a:buChar char="•"/>
            </a:pPr>
            <a:r>
              <a:rPr lang="en-US" altLang="zh-CN" sz="2800" dirty="0">
                <a:solidFill>
                  <a:srgbClr val="041562"/>
                </a:solidFill>
                <a:latin typeface="Helvetica" pitchFamily="2" charset="0"/>
              </a:rPr>
              <a:t>e</a:t>
            </a:r>
            <a:r>
              <a:rPr lang="en-US" altLang="zh-CN" sz="2800" dirty="0">
                <a:solidFill>
                  <a:srgbClr val="041562"/>
                </a:solidFill>
                <a:effectLst/>
                <a:latin typeface="Helvetica" pitchFamily="2" charset="0"/>
              </a:rPr>
              <a:t>xpose</a:t>
            </a:r>
            <a:r>
              <a:rPr lang="zh-CN" altLang="en-US" sz="2800" dirty="0">
                <a:solidFill>
                  <a:srgbClr val="041562"/>
                </a:solidFill>
                <a:effectLst/>
                <a:latin typeface="Helvetica" pitchFamily="2" charset="0"/>
              </a:rPr>
              <a:t> </a:t>
            </a:r>
            <a:r>
              <a:rPr lang="en" altLang="zh-CN" sz="2800" dirty="0">
                <a:solidFill>
                  <a:srgbClr val="041562"/>
                </a:solidFill>
                <a:effectLst/>
                <a:latin typeface="Helvetica" pitchFamily="2" charset="0"/>
              </a:rPr>
              <a:t>the data of</a:t>
            </a:r>
            <a:r>
              <a:rPr lang="zh-CN" altLang="en-US" sz="2800" dirty="0">
                <a:solidFill>
                  <a:srgbClr val="041562"/>
                </a:solidFill>
                <a:effectLst/>
                <a:latin typeface="Helvetica" pitchFamily="2" charset="0"/>
              </a:rPr>
              <a:t> </a:t>
            </a:r>
            <a:r>
              <a:rPr lang="en" altLang="zh-CN" sz="2800" dirty="0">
                <a:solidFill>
                  <a:srgbClr val="041562"/>
                </a:solidFill>
                <a:effectLst/>
                <a:latin typeface="Helvetica" pitchFamily="2" charset="0"/>
              </a:rPr>
              <a:t>the innocent client</a:t>
            </a:r>
          </a:p>
        </p:txBody>
      </p:sp>
    </p:spTree>
    <p:extLst>
      <p:ext uri="{BB962C8B-B14F-4D97-AF65-F5344CB8AC3E}">
        <p14:creationId xmlns:p14="http://schemas.microsoft.com/office/powerpoint/2010/main" val="4224367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solidFill>
                  <a:srgbClr val="3B3F42"/>
                </a:solidFill>
                <a:latin typeface="Tahoma" panose="020B0604030504040204" pitchFamily="34" charset="0"/>
                <a:ea typeface="Tahoma" panose="020B0604030504040204" pitchFamily="34" charset="0"/>
                <a:cs typeface="Tahoma" panose="020B0604030504040204" pitchFamily="34" charset="0"/>
              </a:rPr>
              <a:t>Summary</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19</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2892137" cy="646331"/>
          </a:xfrm>
          <a:prstGeom prst="rect">
            <a:avLst/>
          </a:prstGeom>
          <a:noFill/>
        </p:spPr>
        <p:txBody>
          <a:bodyPr wrap="square" rtlCol="0">
            <a:spAutoFit/>
          </a:bodyPr>
          <a:lstStyle/>
          <a:p>
            <a:r>
              <a:rPr lang="en-US" altLang="zh-CN" sz="3600" dirty="0">
                <a:solidFill>
                  <a:srgbClr val="041562"/>
                </a:solidFill>
                <a:latin typeface="Tahoma" panose="020B0604030504040204" pitchFamily="34" charset="0"/>
                <a:ea typeface="Tahoma" panose="020B0604030504040204" pitchFamily="34" charset="0"/>
                <a:cs typeface="Tahoma" panose="020B0604030504040204" pitchFamily="34" charset="0"/>
              </a:rPr>
              <a:t>Contribution</a:t>
            </a:r>
            <a:endParaRPr lang="zh-CN" altLang="en-US" sz="3600" dirty="0">
              <a:solidFill>
                <a:srgbClr val="041562"/>
              </a:solidFill>
              <a:latin typeface="Tahoma" panose="020B0604030504040204" pitchFamily="34" charset="0"/>
              <a:cs typeface="Tahoma" panose="020B0604030504040204" pitchFamily="34" charset="0"/>
            </a:endParaRPr>
          </a:p>
        </p:txBody>
      </p:sp>
      <p:sp>
        <p:nvSpPr>
          <p:cNvPr id="10" name="直角三角形 9">
            <a:extLst>
              <a:ext uri="{FF2B5EF4-FFF2-40B4-BE49-F238E27FC236}">
                <a16:creationId xmlns:a16="http://schemas.microsoft.com/office/drawing/2014/main" id="{426133E2-DE40-FA35-6B14-04C58E1C6991}"/>
              </a:ext>
            </a:extLst>
          </p:cNvPr>
          <p:cNvSpPr/>
          <p:nvPr/>
        </p:nvSpPr>
        <p:spPr>
          <a:xfrm rot="5400000">
            <a:off x="1014843" y="2408596"/>
            <a:ext cx="716973" cy="716973"/>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文本框 11">
            <a:extLst>
              <a:ext uri="{FF2B5EF4-FFF2-40B4-BE49-F238E27FC236}">
                <a16:creationId xmlns:a16="http://schemas.microsoft.com/office/drawing/2014/main" id="{FDD1DF1A-EE03-FF50-45BD-7E40390CAA13}"/>
              </a:ext>
            </a:extLst>
          </p:cNvPr>
          <p:cNvSpPr txBox="1"/>
          <p:nvPr/>
        </p:nvSpPr>
        <p:spPr>
          <a:xfrm>
            <a:off x="1025234" y="2443947"/>
            <a:ext cx="453737" cy="461665"/>
          </a:xfrm>
          <a:prstGeom prst="rect">
            <a:avLst/>
          </a:prstGeom>
          <a:noFill/>
        </p:spPr>
        <p:txBody>
          <a:bodyPr wrap="square" rtlCol="0">
            <a:spAutoFit/>
          </a:bodyPr>
          <a:lstStyle/>
          <a:p>
            <a:r>
              <a:rPr kumimoji="1" lang="en-US" altLang="zh-CN" sz="2400" dirty="0">
                <a:solidFill>
                  <a:schemeClr val="bg1"/>
                </a:solidFill>
                <a:latin typeface="Helvetica" pitchFamily="2" charset="0"/>
              </a:rPr>
              <a:t>1</a:t>
            </a:r>
            <a:endParaRPr kumimoji="1" lang="zh-CN" altLang="en-US" sz="2400" dirty="0">
              <a:solidFill>
                <a:schemeClr val="bg1"/>
              </a:solidFill>
              <a:latin typeface="Helvetica" pitchFamily="2" charset="0"/>
            </a:endParaRPr>
          </a:p>
        </p:txBody>
      </p:sp>
      <p:sp>
        <p:nvSpPr>
          <p:cNvPr id="13" name="直角三角形 12">
            <a:extLst>
              <a:ext uri="{FF2B5EF4-FFF2-40B4-BE49-F238E27FC236}">
                <a16:creationId xmlns:a16="http://schemas.microsoft.com/office/drawing/2014/main" id="{4C9F0CB1-7DCA-6A8A-A53C-109D4F3FDCC7}"/>
              </a:ext>
            </a:extLst>
          </p:cNvPr>
          <p:cNvSpPr/>
          <p:nvPr/>
        </p:nvSpPr>
        <p:spPr>
          <a:xfrm rot="5400000">
            <a:off x="1014843" y="3699166"/>
            <a:ext cx="716973" cy="716973"/>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 name="文本框 13">
            <a:extLst>
              <a:ext uri="{FF2B5EF4-FFF2-40B4-BE49-F238E27FC236}">
                <a16:creationId xmlns:a16="http://schemas.microsoft.com/office/drawing/2014/main" id="{A3B693A6-546E-557C-9BF2-46BECB156D0A}"/>
              </a:ext>
            </a:extLst>
          </p:cNvPr>
          <p:cNvSpPr txBox="1"/>
          <p:nvPr/>
        </p:nvSpPr>
        <p:spPr>
          <a:xfrm>
            <a:off x="1025234" y="3734517"/>
            <a:ext cx="453737" cy="461665"/>
          </a:xfrm>
          <a:prstGeom prst="rect">
            <a:avLst/>
          </a:prstGeom>
          <a:noFill/>
        </p:spPr>
        <p:txBody>
          <a:bodyPr wrap="square" rtlCol="0">
            <a:spAutoFit/>
          </a:bodyPr>
          <a:lstStyle/>
          <a:p>
            <a:r>
              <a:rPr kumimoji="1" lang="en-US" altLang="zh-CN" sz="2400" dirty="0">
                <a:solidFill>
                  <a:schemeClr val="bg1"/>
                </a:solidFill>
                <a:latin typeface="Helvetica" pitchFamily="2" charset="0"/>
              </a:rPr>
              <a:t>2</a:t>
            </a:r>
            <a:endParaRPr kumimoji="1" lang="zh-CN" altLang="en-US" sz="2400" dirty="0">
              <a:solidFill>
                <a:schemeClr val="bg1"/>
              </a:solidFill>
              <a:latin typeface="Helvetica" pitchFamily="2" charset="0"/>
            </a:endParaRPr>
          </a:p>
        </p:txBody>
      </p:sp>
      <p:sp>
        <p:nvSpPr>
          <p:cNvPr id="15" name="直角三角形 14">
            <a:extLst>
              <a:ext uri="{FF2B5EF4-FFF2-40B4-BE49-F238E27FC236}">
                <a16:creationId xmlns:a16="http://schemas.microsoft.com/office/drawing/2014/main" id="{5A8CA3E6-FA3F-42D2-7C0B-551E12888AE1}"/>
              </a:ext>
            </a:extLst>
          </p:cNvPr>
          <p:cNvSpPr/>
          <p:nvPr/>
        </p:nvSpPr>
        <p:spPr>
          <a:xfrm rot="5400000">
            <a:off x="1014843" y="5028764"/>
            <a:ext cx="716973" cy="716973"/>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6" name="文本框 15">
            <a:extLst>
              <a:ext uri="{FF2B5EF4-FFF2-40B4-BE49-F238E27FC236}">
                <a16:creationId xmlns:a16="http://schemas.microsoft.com/office/drawing/2014/main" id="{5066FB49-75F7-86F5-CCC2-7ECC5C54B914}"/>
              </a:ext>
            </a:extLst>
          </p:cNvPr>
          <p:cNvSpPr txBox="1"/>
          <p:nvPr/>
        </p:nvSpPr>
        <p:spPr>
          <a:xfrm>
            <a:off x="1025234" y="5064115"/>
            <a:ext cx="453737" cy="461665"/>
          </a:xfrm>
          <a:prstGeom prst="rect">
            <a:avLst/>
          </a:prstGeom>
          <a:noFill/>
        </p:spPr>
        <p:txBody>
          <a:bodyPr wrap="square" rtlCol="0">
            <a:spAutoFit/>
          </a:bodyPr>
          <a:lstStyle/>
          <a:p>
            <a:r>
              <a:rPr kumimoji="1" lang="en-US" altLang="zh-CN" sz="2400" dirty="0">
                <a:solidFill>
                  <a:schemeClr val="bg1"/>
                </a:solidFill>
                <a:latin typeface="Helvetica" pitchFamily="2" charset="0"/>
              </a:rPr>
              <a:t>3</a:t>
            </a:r>
            <a:endParaRPr kumimoji="1" lang="zh-CN" altLang="en-US" sz="2400" dirty="0">
              <a:solidFill>
                <a:schemeClr val="bg1"/>
              </a:solidFill>
              <a:latin typeface="Helvetica" pitchFamily="2" charset="0"/>
            </a:endParaRPr>
          </a:p>
        </p:txBody>
      </p:sp>
      <p:sp>
        <p:nvSpPr>
          <p:cNvPr id="18" name="文本框 17">
            <a:extLst>
              <a:ext uri="{FF2B5EF4-FFF2-40B4-BE49-F238E27FC236}">
                <a16:creationId xmlns:a16="http://schemas.microsoft.com/office/drawing/2014/main" id="{A5B3E102-FC07-A492-06BF-0D07845862C3}"/>
              </a:ext>
            </a:extLst>
          </p:cNvPr>
          <p:cNvSpPr txBox="1"/>
          <p:nvPr/>
        </p:nvSpPr>
        <p:spPr>
          <a:xfrm>
            <a:off x="2010633" y="2408596"/>
            <a:ext cx="3423663" cy="830997"/>
          </a:xfrm>
          <a:prstGeom prst="rect">
            <a:avLst/>
          </a:prstGeom>
          <a:noFill/>
        </p:spPr>
        <p:txBody>
          <a:bodyPr wrap="square">
            <a:spAutoFit/>
          </a:bodyPr>
          <a:lstStyle/>
          <a:p>
            <a:r>
              <a:rPr lang="en" altLang="zh-CN" sz="2400" dirty="0">
                <a:solidFill>
                  <a:srgbClr val="041562"/>
                </a:solidFill>
                <a:effectLst/>
                <a:latin typeface="Helvetica" pitchFamily="2" charset="0"/>
              </a:rPr>
              <a:t>a novel federated </a:t>
            </a:r>
          </a:p>
          <a:p>
            <a:r>
              <a:rPr lang="en" altLang="zh-CN" sz="2400" dirty="0">
                <a:solidFill>
                  <a:srgbClr val="041562"/>
                </a:solidFill>
                <a:effectLst/>
                <a:latin typeface="Helvetica" pitchFamily="2" charset="0"/>
              </a:rPr>
              <a:t>visualization framework</a:t>
            </a:r>
          </a:p>
        </p:txBody>
      </p:sp>
      <p:pic>
        <p:nvPicPr>
          <p:cNvPr id="19" name="图片 18">
            <a:extLst>
              <a:ext uri="{FF2B5EF4-FFF2-40B4-BE49-F238E27FC236}">
                <a16:creationId xmlns:a16="http://schemas.microsoft.com/office/drawing/2014/main" id="{87553333-172A-FF07-26DA-555BAFDAD835}"/>
              </a:ext>
            </a:extLst>
          </p:cNvPr>
          <p:cNvPicPr>
            <a:picLocks noChangeAspect="1"/>
          </p:cNvPicPr>
          <p:nvPr/>
        </p:nvPicPr>
        <p:blipFill>
          <a:blip r:embed="rId3"/>
          <a:stretch>
            <a:fillRect/>
          </a:stretch>
        </p:blipFill>
        <p:spPr>
          <a:xfrm>
            <a:off x="5739244" y="2115478"/>
            <a:ext cx="4959927" cy="1118601"/>
          </a:xfrm>
          <a:prstGeom prst="rect">
            <a:avLst/>
          </a:prstGeom>
        </p:spPr>
      </p:pic>
      <p:sp>
        <p:nvSpPr>
          <p:cNvPr id="20" name="文本框 19">
            <a:extLst>
              <a:ext uri="{FF2B5EF4-FFF2-40B4-BE49-F238E27FC236}">
                <a16:creationId xmlns:a16="http://schemas.microsoft.com/office/drawing/2014/main" id="{17B35BA9-F901-F62E-CD8D-501738C42A65}"/>
              </a:ext>
            </a:extLst>
          </p:cNvPr>
          <p:cNvSpPr txBox="1"/>
          <p:nvPr/>
        </p:nvSpPr>
        <p:spPr>
          <a:xfrm>
            <a:off x="2010633" y="3657742"/>
            <a:ext cx="2921581" cy="830997"/>
          </a:xfrm>
          <a:prstGeom prst="rect">
            <a:avLst/>
          </a:prstGeom>
          <a:noFill/>
        </p:spPr>
        <p:txBody>
          <a:bodyPr wrap="square">
            <a:spAutoFit/>
          </a:bodyPr>
          <a:lstStyle/>
          <a:p>
            <a:r>
              <a:rPr lang="en" altLang="zh-CN" sz="2400" dirty="0">
                <a:solidFill>
                  <a:srgbClr val="041562"/>
                </a:solidFill>
                <a:effectLst/>
                <a:latin typeface="Helvetica" pitchFamily="2" charset="0"/>
              </a:rPr>
              <a:t>two implementation </a:t>
            </a:r>
          </a:p>
          <a:p>
            <a:r>
              <a:rPr lang="en" altLang="zh-CN" sz="2400" dirty="0">
                <a:solidFill>
                  <a:srgbClr val="041562"/>
                </a:solidFill>
                <a:effectLst/>
                <a:latin typeface="Helvetica" pitchFamily="2" charset="0"/>
              </a:rPr>
              <a:t>schemes</a:t>
            </a:r>
          </a:p>
        </p:txBody>
      </p:sp>
      <p:pic>
        <p:nvPicPr>
          <p:cNvPr id="21" name="图片 20">
            <a:extLst>
              <a:ext uri="{FF2B5EF4-FFF2-40B4-BE49-F238E27FC236}">
                <a16:creationId xmlns:a16="http://schemas.microsoft.com/office/drawing/2014/main" id="{78EEAF42-129A-9216-F0A0-2A9F05D8B2A8}"/>
              </a:ext>
            </a:extLst>
          </p:cNvPr>
          <p:cNvPicPr>
            <a:picLocks noChangeAspect="1"/>
          </p:cNvPicPr>
          <p:nvPr/>
        </p:nvPicPr>
        <p:blipFill>
          <a:blip r:embed="rId4"/>
          <a:stretch>
            <a:fillRect/>
          </a:stretch>
        </p:blipFill>
        <p:spPr>
          <a:xfrm>
            <a:off x="5739244" y="3303004"/>
            <a:ext cx="2587197" cy="1882060"/>
          </a:xfrm>
          <a:prstGeom prst="rect">
            <a:avLst/>
          </a:prstGeom>
        </p:spPr>
      </p:pic>
      <p:pic>
        <p:nvPicPr>
          <p:cNvPr id="22" name="图片 21">
            <a:extLst>
              <a:ext uri="{FF2B5EF4-FFF2-40B4-BE49-F238E27FC236}">
                <a16:creationId xmlns:a16="http://schemas.microsoft.com/office/drawing/2014/main" id="{00B32814-BCE1-CC04-8FCB-F965B6307412}"/>
              </a:ext>
            </a:extLst>
          </p:cNvPr>
          <p:cNvPicPr>
            <a:picLocks noChangeAspect="1"/>
          </p:cNvPicPr>
          <p:nvPr/>
        </p:nvPicPr>
        <p:blipFill>
          <a:blip r:embed="rId5"/>
          <a:stretch>
            <a:fillRect/>
          </a:stretch>
        </p:blipFill>
        <p:spPr>
          <a:xfrm>
            <a:off x="8451274" y="3743124"/>
            <a:ext cx="3124199" cy="1140960"/>
          </a:xfrm>
          <a:prstGeom prst="rect">
            <a:avLst/>
          </a:prstGeom>
        </p:spPr>
      </p:pic>
      <p:sp>
        <p:nvSpPr>
          <p:cNvPr id="23" name="文本框 22">
            <a:extLst>
              <a:ext uri="{FF2B5EF4-FFF2-40B4-BE49-F238E27FC236}">
                <a16:creationId xmlns:a16="http://schemas.microsoft.com/office/drawing/2014/main" id="{ED37598F-A40C-9606-CC62-05F20A93BCC4}"/>
              </a:ext>
            </a:extLst>
          </p:cNvPr>
          <p:cNvSpPr txBox="1"/>
          <p:nvPr/>
        </p:nvSpPr>
        <p:spPr>
          <a:xfrm>
            <a:off x="2010633" y="4906888"/>
            <a:ext cx="3780561" cy="830997"/>
          </a:xfrm>
          <a:prstGeom prst="rect">
            <a:avLst/>
          </a:prstGeom>
          <a:noFill/>
        </p:spPr>
        <p:txBody>
          <a:bodyPr wrap="square">
            <a:spAutoFit/>
          </a:bodyPr>
          <a:lstStyle/>
          <a:p>
            <a:r>
              <a:rPr lang="en" altLang="zh-CN" sz="2400" dirty="0">
                <a:solidFill>
                  <a:srgbClr val="041562"/>
                </a:solidFill>
                <a:effectLst/>
                <a:latin typeface="Helvetica" pitchFamily="2" charset="0"/>
              </a:rPr>
              <a:t>evaluation and verification based on real world data</a:t>
            </a:r>
          </a:p>
        </p:txBody>
      </p:sp>
    </p:spTree>
    <p:extLst>
      <p:ext uri="{BB962C8B-B14F-4D97-AF65-F5344CB8AC3E}">
        <p14:creationId xmlns:p14="http://schemas.microsoft.com/office/powerpoint/2010/main" val="582163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en-US" dirty="0">
                <a:solidFill>
                  <a:srgbClr val="3B3F42"/>
                </a:solidFill>
                <a:latin typeface="Tahoma" panose="020B0604030504040204" pitchFamily="34" charset="0"/>
                <a:ea typeface="Tahoma" panose="020B0604030504040204" pitchFamily="34" charset="0"/>
                <a:cs typeface="Tahoma" panose="020B0604030504040204" pitchFamily="34" charset="0"/>
              </a:rPr>
              <a:t>Introduction</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2</a:t>
            </a:fld>
            <a:endParaRPr lang="en-US" altLang="ko-KR"/>
          </a:p>
        </p:txBody>
      </p:sp>
      <p:grpSp>
        <p:nvGrpSpPr>
          <p:cNvPr id="8" name="组合 7">
            <a:extLst>
              <a:ext uri="{FF2B5EF4-FFF2-40B4-BE49-F238E27FC236}">
                <a16:creationId xmlns:a16="http://schemas.microsoft.com/office/drawing/2014/main" id="{0F318964-52A9-5F12-98A8-47987F51C094}"/>
              </a:ext>
            </a:extLst>
          </p:cNvPr>
          <p:cNvGrpSpPr/>
          <p:nvPr/>
        </p:nvGrpSpPr>
        <p:grpSpPr>
          <a:xfrm>
            <a:off x="1372883" y="1700842"/>
            <a:ext cx="1249060" cy="1208658"/>
            <a:chOff x="1372883" y="1087776"/>
            <a:chExt cx="1249060" cy="1208658"/>
          </a:xfrm>
        </p:grpSpPr>
        <p:grpSp>
          <p:nvGrpSpPr>
            <p:cNvPr id="9" name="组合 8">
              <a:extLst>
                <a:ext uri="{FF2B5EF4-FFF2-40B4-BE49-F238E27FC236}">
                  <a16:creationId xmlns:a16="http://schemas.microsoft.com/office/drawing/2014/main" id="{2CD109B5-FC8E-BC44-32BC-BA0B6668362B}"/>
                </a:ext>
              </a:extLst>
            </p:cNvPr>
            <p:cNvGrpSpPr/>
            <p:nvPr/>
          </p:nvGrpSpPr>
          <p:grpSpPr>
            <a:xfrm>
              <a:off x="1372883" y="1087776"/>
              <a:ext cx="1098877" cy="779551"/>
              <a:chOff x="4938016" y="2941834"/>
              <a:chExt cx="2757753" cy="1956370"/>
            </a:xfrm>
          </p:grpSpPr>
          <p:pic>
            <p:nvPicPr>
              <p:cNvPr id="11" name="图形 10">
                <a:extLst>
                  <a:ext uri="{FF2B5EF4-FFF2-40B4-BE49-F238E27FC236}">
                    <a16:creationId xmlns:a16="http://schemas.microsoft.com/office/drawing/2014/main" id="{808387DD-6635-1B02-A4B9-067BCB9EDA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8016" y="2941834"/>
                <a:ext cx="1905000" cy="1905000"/>
              </a:xfrm>
              <a:prstGeom prst="rect">
                <a:avLst/>
              </a:prstGeom>
            </p:spPr>
          </p:pic>
          <p:pic>
            <p:nvPicPr>
              <p:cNvPr id="12" name="图形 11">
                <a:extLst>
                  <a:ext uri="{FF2B5EF4-FFF2-40B4-BE49-F238E27FC236}">
                    <a16:creationId xmlns:a16="http://schemas.microsoft.com/office/drawing/2014/main" id="{7490B146-42A1-80A0-BF19-78DDA5EC3D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2851" y="3555286"/>
                <a:ext cx="1342918" cy="1342918"/>
              </a:xfrm>
              <a:prstGeom prst="rect">
                <a:avLst/>
              </a:prstGeom>
            </p:spPr>
          </p:pic>
        </p:grpSp>
        <p:sp>
          <p:nvSpPr>
            <p:cNvPr id="10" name="文本框 9">
              <a:extLst>
                <a:ext uri="{FF2B5EF4-FFF2-40B4-BE49-F238E27FC236}">
                  <a16:creationId xmlns:a16="http://schemas.microsoft.com/office/drawing/2014/main" id="{4EB9A6EE-18E8-BD7F-6301-262A7B6BC874}"/>
                </a:ext>
              </a:extLst>
            </p:cNvPr>
            <p:cNvSpPr txBox="1"/>
            <p:nvPr/>
          </p:nvSpPr>
          <p:spPr>
            <a:xfrm>
              <a:off x="1372883" y="1927102"/>
              <a:ext cx="1249060" cy="369332"/>
            </a:xfrm>
            <a:prstGeom prst="rect">
              <a:avLst/>
            </a:prstGeom>
            <a:noFill/>
          </p:spPr>
          <p:txBody>
            <a:bodyPr wrap="none" rtlCol="0">
              <a:spAutoFit/>
            </a:bodyPr>
            <a:lstStyle/>
            <a:p>
              <a:r>
                <a:rPr kumimoji="1" lang="en-US" altLang="zh-CN" dirty="0">
                  <a:latin typeface="Helvetica" pitchFamily="2" charset="0"/>
                </a:rPr>
                <a:t>Location</a:t>
              </a:r>
              <a:r>
                <a:rPr kumimoji="1" lang="zh-CN" altLang="en-US" dirty="0">
                  <a:latin typeface="Helvetica" pitchFamily="2" charset="0"/>
                </a:rPr>
                <a:t> </a:t>
              </a:r>
              <a:r>
                <a:rPr kumimoji="1" lang="en-US" altLang="zh-CN" dirty="0">
                  <a:latin typeface="Helvetica" pitchFamily="2" charset="0"/>
                </a:rPr>
                <a:t>1</a:t>
              </a:r>
              <a:endParaRPr kumimoji="1" lang="zh-CN" altLang="en-US" dirty="0">
                <a:latin typeface="Helvetica" pitchFamily="2" charset="0"/>
              </a:endParaRPr>
            </a:p>
          </p:txBody>
        </p:sp>
      </p:grpSp>
      <p:grpSp>
        <p:nvGrpSpPr>
          <p:cNvPr id="13" name="组合 12">
            <a:extLst>
              <a:ext uri="{FF2B5EF4-FFF2-40B4-BE49-F238E27FC236}">
                <a16:creationId xmlns:a16="http://schemas.microsoft.com/office/drawing/2014/main" id="{1E17A376-5C0E-8648-9A12-E69BA364AD1F}"/>
              </a:ext>
            </a:extLst>
          </p:cNvPr>
          <p:cNvGrpSpPr/>
          <p:nvPr/>
        </p:nvGrpSpPr>
        <p:grpSpPr>
          <a:xfrm>
            <a:off x="1372883" y="4801925"/>
            <a:ext cx="1249060" cy="1208658"/>
            <a:chOff x="1372883" y="1087776"/>
            <a:chExt cx="1249060" cy="1208658"/>
          </a:xfrm>
        </p:grpSpPr>
        <p:grpSp>
          <p:nvGrpSpPr>
            <p:cNvPr id="14" name="组合 13">
              <a:extLst>
                <a:ext uri="{FF2B5EF4-FFF2-40B4-BE49-F238E27FC236}">
                  <a16:creationId xmlns:a16="http://schemas.microsoft.com/office/drawing/2014/main" id="{E280994C-B97A-FE4B-3C37-0F10712126A9}"/>
                </a:ext>
              </a:extLst>
            </p:cNvPr>
            <p:cNvGrpSpPr/>
            <p:nvPr/>
          </p:nvGrpSpPr>
          <p:grpSpPr>
            <a:xfrm>
              <a:off x="1372883" y="1087776"/>
              <a:ext cx="1098877" cy="779551"/>
              <a:chOff x="4938016" y="2941834"/>
              <a:chExt cx="2757753" cy="1956370"/>
            </a:xfrm>
          </p:grpSpPr>
          <p:pic>
            <p:nvPicPr>
              <p:cNvPr id="16" name="图形 15">
                <a:extLst>
                  <a:ext uri="{FF2B5EF4-FFF2-40B4-BE49-F238E27FC236}">
                    <a16:creationId xmlns:a16="http://schemas.microsoft.com/office/drawing/2014/main" id="{6BF4FA1D-C2FB-7698-4D73-EDD2568F3C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8016" y="2941834"/>
                <a:ext cx="1905000" cy="1905000"/>
              </a:xfrm>
              <a:prstGeom prst="rect">
                <a:avLst/>
              </a:prstGeom>
            </p:spPr>
          </p:pic>
          <p:pic>
            <p:nvPicPr>
              <p:cNvPr id="17" name="图形 16">
                <a:extLst>
                  <a:ext uri="{FF2B5EF4-FFF2-40B4-BE49-F238E27FC236}">
                    <a16:creationId xmlns:a16="http://schemas.microsoft.com/office/drawing/2014/main" id="{9874708C-5D9C-0ED6-44FA-29CA62116B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2851" y="3555286"/>
                <a:ext cx="1342918" cy="1342918"/>
              </a:xfrm>
              <a:prstGeom prst="rect">
                <a:avLst/>
              </a:prstGeom>
            </p:spPr>
          </p:pic>
        </p:grpSp>
        <p:sp>
          <p:nvSpPr>
            <p:cNvPr id="15" name="文本框 14">
              <a:extLst>
                <a:ext uri="{FF2B5EF4-FFF2-40B4-BE49-F238E27FC236}">
                  <a16:creationId xmlns:a16="http://schemas.microsoft.com/office/drawing/2014/main" id="{AACE230B-7AFF-B107-6ABC-BB23CC7114E4}"/>
                </a:ext>
              </a:extLst>
            </p:cNvPr>
            <p:cNvSpPr txBox="1"/>
            <p:nvPr/>
          </p:nvSpPr>
          <p:spPr>
            <a:xfrm>
              <a:off x="1372883" y="1927102"/>
              <a:ext cx="1249060" cy="369332"/>
            </a:xfrm>
            <a:prstGeom prst="rect">
              <a:avLst/>
            </a:prstGeom>
            <a:noFill/>
          </p:spPr>
          <p:txBody>
            <a:bodyPr wrap="none" rtlCol="0">
              <a:spAutoFit/>
            </a:bodyPr>
            <a:lstStyle/>
            <a:p>
              <a:r>
                <a:rPr kumimoji="1" lang="en-US" altLang="zh-CN" dirty="0">
                  <a:latin typeface="Helvetica" pitchFamily="2" charset="0"/>
                </a:rPr>
                <a:t>Location</a:t>
              </a:r>
              <a:r>
                <a:rPr kumimoji="1" lang="zh-CN" altLang="en-US" dirty="0">
                  <a:latin typeface="Helvetica" pitchFamily="2" charset="0"/>
                </a:rPr>
                <a:t> </a:t>
              </a:r>
              <a:r>
                <a:rPr kumimoji="1" lang="en-US" altLang="zh-CN" dirty="0">
                  <a:latin typeface="Helvetica" pitchFamily="2" charset="0"/>
                </a:rPr>
                <a:t>3</a:t>
              </a:r>
              <a:endParaRPr kumimoji="1" lang="zh-CN" altLang="en-US" dirty="0">
                <a:latin typeface="Helvetica" pitchFamily="2" charset="0"/>
              </a:endParaRPr>
            </a:p>
          </p:txBody>
        </p:sp>
      </p:grpSp>
      <p:grpSp>
        <p:nvGrpSpPr>
          <p:cNvPr id="18" name="组合 17">
            <a:extLst>
              <a:ext uri="{FF2B5EF4-FFF2-40B4-BE49-F238E27FC236}">
                <a16:creationId xmlns:a16="http://schemas.microsoft.com/office/drawing/2014/main" id="{7CF9537C-3594-0902-7B9C-DB463A8A2A62}"/>
              </a:ext>
            </a:extLst>
          </p:cNvPr>
          <p:cNvGrpSpPr/>
          <p:nvPr/>
        </p:nvGrpSpPr>
        <p:grpSpPr>
          <a:xfrm>
            <a:off x="9006290" y="1700842"/>
            <a:ext cx="1249060" cy="1208658"/>
            <a:chOff x="1372883" y="1087776"/>
            <a:chExt cx="1249060" cy="1208658"/>
          </a:xfrm>
        </p:grpSpPr>
        <p:grpSp>
          <p:nvGrpSpPr>
            <p:cNvPr id="19" name="组合 18">
              <a:extLst>
                <a:ext uri="{FF2B5EF4-FFF2-40B4-BE49-F238E27FC236}">
                  <a16:creationId xmlns:a16="http://schemas.microsoft.com/office/drawing/2014/main" id="{44EFB3D5-779A-294D-B973-B72DFDEBFC95}"/>
                </a:ext>
              </a:extLst>
            </p:cNvPr>
            <p:cNvGrpSpPr/>
            <p:nvPr/>
          </p:nvGrpSpPr>
          <p:grpSpPr>
            <a:xfrm>
              <a:off x="1372883" y="1087776"/>
              <a:ext cx="1098877" cy="779551"/>
              <a:chOff x="4938016" y="2941834"/>
              <a:chExt cx="2757753" cy="1956370"/>
            </a:xfrm>
          </p:grpSpPr>
          <p:pic>
            <p:nvPicPr>
              <p:cNvPr id="21" name="图形 20">
                <a:extLst>
                  <a:ext uri="{FF2B5EF4-FFF2-40B4-BE49-F238E27FC236}">
                    <a16:creationId xmlns:a16="http://schemas.microsoft.com/office/drawing/2014/main" id="{44217989-BB59-053A-ACAB-254B4B969F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8016" y="2941834"/>
                <a:ext cx="1905000" cy="1905000"/>
              </a:xfrm>
              <a:prstGeom prst="rect">
                <a:avLst/>
              </a:prstGeom>
            </p:spPr>
          </p:pic>
          <p:pic>
            <p:nvPicPr>
              <p:cNvPr id="22" name="图形 21">
                <a:extLst>
                  <a:ext uri="{FF2B5EF4-FFF2-40B4-BE49-F238E27FC236}">
                    <a16:creationId xmlns:a16="http://schemas.microsoft.com/office/drawing/2014/main" id="{D96EC587-98BC-96A2-F651-08E21576EF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2851" y="3555286"/>
                <a:ext cx="1342918" cy="1342918"/>
              </a:xfrm>
              <a:prstGeom prst="rect">
                <a:avLst/>
              </a:prstGeom>
            </p:spPr>
          </p:pic>
        </p:grpSp>
        <p:sp>
          <p:nvSpPr>
            <p:cNvPr id="20" name="文本框 19">
              <a:extLst>
                <a:ext uri="{FF2B5EF4-FFF2-40B4-BE49-F238E27FC236}">
                  <a16:creationId xmlns:a16="http://schemas.microsoft.com/office/drawing/2014/main" id="{737C0DF8-8958-8A72-6FD7-F7EFC32186D5}"/>
                </a:ext>
              </a:extLst>
            </p:cNvPr>
            <p:cNvSpPr txBox="1"/>
            <p:nvPr/>
          </p:nvSpPr>
          <p:spPr>
            <a:xfrm>
              <a:off x="1372883" y="1927102"/>
              <a:ext cx="1249060" cy="369332"/>
            </a:xfrm>
            <a:prstGeom prst="rect">
              <a:avLst/>
            </a:prstGeom>
            <a:noFill/>
          </p:spPr>
          <p:txBody>
            <a:bodyPr wrap="none" rtlCol="0">
              <a:spAutoFit/>
            </a:bodyPr>
            <a:lstStyle/>
            <a:p>
              <a:r>
                <a:rPr kumimoji="1" lang="en-US" altLang="zh-CN" dirty="0">
                  <a:latin typeface="Helvetica" pitchFamily="2" charset="0"/>
                </a:rPr>
                <a:t>Location</a:t>
              </a:r>
              <a:r>
                <a:rPr kumimoji="1" lang="zh-CN" altLang="en-US" dirty="0">
                  <a:latin typeface="Helvetica" pitchFamily="2" charset="0"/>
                </a:rPr>
                <a:t> </a:t>
              </a:r>
              <a:r>
                <a:rPr kumimoji="1" lang="en-US" altLang="zh-CN" dirty="0">
                  <a:latin typeface="Helvetica" pitchFamily="2" charset="0"/>
                </a:rPr>
                <a:t>2</a:t>
              </a:r>
              <a:endParaRPr kumimoji="1" lang="zh-CN" altLang="en-US" dirty="0">
                <a:latin typeface="Helvetica" pitchFamily="2" charset="0"/>
              </a:endParaRPr>
            </a:p>
          </p:txBody>
        </p:sp>
      </p:grpSp>
      <p:grpSp>
        <p:nvGrpSpPr>
          <p:cNvPr id="23" name="组合 22">
            <a:extLst>
              <a:ext uri="{FF2B5EF4-FFF2-40B4-BE49-F238E27FC236}">
                <a16:creationId xmlns:a16="http://schemas.microsoft.com/office/drawing/2014/main" id="{3E0E8BB8-70A1-A5C6-3D01-E63F9F5BC5C6}"/>
              </a:ext>
            </a:extLst>
          </p:cNvPr>
          <p:cNvGrpSpPr/>
          <p:nvPr/>
        </p:nvGrpSpPr>
        <p:grpSpPr>
          <a:xfrm>
            <a:off x="9006290" y="4801925"/>
            <a:ext cx="1249060" cy="1208658"/>
            <a:chOff x="1372883" y="1087776"/>
            <a:chExt cx="1249060" cy="1208658"/>
          </a:xfrm>
        </p:grpSpPr>
        <p:grpSp>
          <p:nvGrpSpPr>
            <p:cNvPr id="24" name="组合 23">
              <a:extLst>
                <a:ext uri="{FF2B5EF4-FFF2-40B4-BE49-F238E27FC236}">
                  <a16:creationId xmlns:a16="http://schemas.microsoft.com/office/drawing/2014/main" id="{74B658FF-AEC8-728F-94F4-996C47FFC953}"/>
                </a:ext>
              </a:extLst>
            </p:cNvPr>
            <p:cNvGrpSpPr/>
            <p:nvPr/>
          </p:nvGrpSpPr>
          <p:grpSpPr>
            <a:xfrm>
              <a:off x="1372883" y="1087776"/>
              <a:ext cx="1098877" cy="779551"/>
              <a:chOff x="4938016" y="2941834"/>
              <a:chExt cx="2757753" cy="1956370"/>
            </a:xfrm>
          </p:grpSpPr>
          <p:pic>
            <p:nvPicPr>
              <p:cNvPr id="26" name="图形 25">
                <a:extLst>
                  <a:ext uri="{FF2B5EF4-FFF2-40B4-BE49-F238E27FC236}">
                    <a16:creationId xmlns:a16="http://schemas.microsoft.com/office/drawing/2014/main" id="{466C980D-4551-6CC8-A435-08A3F5108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8016" y="2941834"/>
                <a:ext cx="1905000" cy="1905000"/>
              </a:xfrm>
              <a:prstGeom prst="rect">
                <a:avLst/>
              </a:prstGeom>
            </p:spPr>
          </p:pic>
          <p:pic>
            <p:nvPicPr>
              <p:cNvPr id="27" name="图形 26">
                <a:extLst>
                  <a:ext uri="{FF2B5EF4-FFF2-40B4-BE49-F238E27FC236}">
                    <a16:creationId xmlns:a16="http://schemas.microsoft.com/office/drawing/2014/main" id="{BC45A873-0C43-376F-154E-DD6FCFE31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2851" y="3555286"/>
                <a:ext cx="1342918" cy="1342918"/>
              </a:xfrm>
              <a:prstGeom prst="rect">
                <a:avLst/>
              </a:prstGeom>
            </p:spPr>
          </p:pic>
        </p:grpSp>
        <p:sp>
          <p:nvSpPr>
            <p:cNvPr id="25" name="文本框 24">
              <a:extLst>
                <a:ext uri="{FF2B5EF4-FFF2-40B4-BE49-F238E27FC236}">
                  <a16:creationId xmlns:a16="http://schemas.microsoft.com/office/drawing/2014/main" id="{20041D8E-DFBC-921A-507F-C7EC58B83E08}"/>
                </a:ext>
              </a:extLst>
            </p:cNvPr>
            <p:cNvSpPr txBox="1"/>
            <p:nvPr/>
          </p:nvSpPr>
          <p:spPr>
            <a:xfrm>
              <a:off x="1372883" y="1927102"/>
              <a:ext cx="1249060" cy="369332"/>
            </a:xfrm>
            <a:prstGeom prst="rect">
              <a:avLst/>
            </a:prstGeom>
            <a:noFill/>
          </p:spPr>
          <p:txBody>
            <a:bodyPr wrap="none" rtlCol="0">
              <a:spAutoFit/>
            </a:bodyPr>
            <a:lstStyle/>
            <a:p>
              <a:r>
                <a:rPr kumimoji="1" lang="en-US" altLang="zh-CN" dirty="0">
                  <a:latin typeface="Helvetica" pitchFamily="2" charset="0"/>
                </a:rPr>
                <a:t>Location</a:t>
              </a:r>
              <a:r>
                <a:rPr kumimoji="1" lang="zh-CN" altLang="en-US" dirty="0">
                  <a:latin typeface="Helvetica" pitchFamily="2" charset="0"/>
                </a:rPr>
                <a:t> </a:t>
              </a:r>
              <a:r>
                <a:rPr kumimoji="1" lang="en-US" altLang="zh-CN" dirty="0">
                  <a:latin typeface="Helvetica" pitchFamily="2" charset="0"/>
                </a:rPr>
                <a:t>4</a:t>
              </a:r>
              <a:endParaRPr kumimoji="1" lang="zh-CN" altLang="en-US" dirty="0">
                <a:latin typeface="Helvetica" pitchFamily="2" charset="0"/>
              </a:endParaRPr>
            </a:p>
          </p:txBody>
        </p:sp>
      </p:grpSp>
      <p:grpSp>
        <p:nvGrpSpPr>
          <p:cNvPr id="28" name="组合 27">
            <a:extLst>
              <a:ext uri="{FF2B5EF4-FFF2-40B4-BE49-F238E27FC236}">
                <a16:creationId xmlns:a16="http://schemas.microsoft.com/office/drawing/2014/main" id="{842030A8-C250-33AC-A0F7-3CB12437B834}"/>
              </a:ext>
            </a:extLst>
          </p:cNvPr>
          <p:cNvGrpSpPr/>
          <p:nvPr/>
        </p:nvGrpSpPr>
        <p:grpSpPr>
          <a:xfrm>
            <a:off x="4139179" y="2194442"/>
            <a:ext cx="3560781" cy="2894956"/>
            <a:chOff x="4139179" y="1581376"/>
            <a:chExt cx="3560781" cy="2894956"/>
          </a:xfrm>
        </p:grpSpPr>
        <p:sp>
          <p:nvSpPr>
            <p:cNvPr id="29" name="矩形 28">
              <a:extLst>
                <a:ext uri="{FF2B5EF4-FFF2-40B4-BE49-F238E27FC236}">
                  <a16:creationId xmlns:a16="http://schemas.microsoft.com/office/drawing/2014/main" id="{E85BDDA9-2A91-9193-0426-E77AC1D38AD1}"/>
                </a:ext>
              </a:extLst>
            </p:cNvPr>
            <p:cNvSpPr/>
            <p:nvPr/>
          </p:nvSpPr>
          <p:spPr>
            <a:xfrm>
              <a:off x="4139179" y="1581376"/>
              <a:ext cx="3560781" cy="2894956"/>
            </a:xfrm>
            <a:prstGeom prst="rect">
              <a:avLst/>
            </a:prstGeom>
            <a:solidFill>
              <a:schemeClr val="bg1"/>
            </a:solidFill>
            <a:ln>
              <a:noFill/>
            </a:ln>
            <a:effectLst>
              <a:outerShdw blurRad="92280" dist="38100" dir="2700000" algn="tl" rotWithShape="0">
                <a:prstClr val="black">
                  <a:alpha val="232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30" name="图形 29">
              <a:extLst>
                <a:ext uri="{FF2B5EF4-FFF2-40B4-BE49-F238E27FC236}">
                  <a16:creationId xmlns:a16="http://schemas.microsoft.com/office/drawing/2014/main" id="{A766B66D-4EC3-AD61-F4A5-E0D41CA419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87085" y="3527547"/>
              <a:ext cx="803602" cy="803602"/>
            </a:xfrm>
            <a:prstGeom prst="rect">
              <a:avLst/>
            </a:prstGeom>
          </p:spPr>
        </p:pic>
        <p:pic>
          <p:nvPicPr>
            <p:cNvPr id="31" name="图形 30">
              <a:extLst>
                <a:ext uri="{FF2B5EF4-FFF2-40B4-BE49-F238E27FC236}">
                  <a16:creationId xmlns:a16="http://schemas.microsoft.com/office/drawing/2014/main" id="{F0FE31AF-9D84-EE1E-7858-1A66B64990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7085" y="2701602"/>
              <a:ext cx="756427" cy="756427"/>
            </a:xfrm>
            <a:prstGeom prst="rect">
              <a:avLst/>
            </a:prstGeom>
          </p:spPr>
        </p:pic>
        <p:pic>
          <p:nvPicPr>
            <p:cNvPr id="32" name="图形 31">
              <a:extLst>
                <a:ext uri="{FF2B5EF4-FFF2-40B4-BE49-F238E27FC236}">
                  <a16:creationId xmlns:a16="http://schemas.microsoft.com/office/drawing/2014/main" id="{3DF9291F-41F5-31FE-B41A-1B1826508AC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90701" y="1959892"/>
              <a:ext cx="2228967" cy="2228967"/>
            </a:xfrm>
            <a:prstGeom prst="rect">
              <a:avLst/>
            </a:prstGeom>
          </p:spPr>
        </p:pic>
        <p:pic>
          <p:nvPicPr>
            <p:cNvPr id="33" name="图形 32">
              <a:extLst>
                <a:ext uri="{FF2B5EF4-FFF2-40B4-BE49-F238E27FC236}">
                  <a16:creationId xmlns:a16="http://schemas.microsoft.com/office/drawing/2014/main" id="{48BECF14-631C-ABBB-8454-C192CD24868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87084" y="1868374"/>
              <a:ext cx="756427" cy="756427"/>
            </a:xfrm>
            <a:prstGeom prst="rect">
              <a:avLst/>
            </a:prstGeom>
          </p:spPr>
        </p:pic>
      </p:grpSp>
      <p:cxnSp>
        <p:nvCxnSpPr>
          <p:cNvPr id="34" name="直线箭头连接符 33">
            <a:extLst>
              <a:ext uri="{FF2B5EF4-FFF2-40B4-BE49-F238E27FC236}">
                <a16:creationId xmlns:a16="http://schemas.microsoft.com/office/drawing/2014/main" id="{E6B7DFE1-EAE0-A556-D7A9-CAF3CEB3F1B3}"/>
              </a:ext>
            </a:extLst>
          </p:cNvPr>
          <p:cNvCxnSpPr>
            <a:cxnSpLocks/>
          </p:cNvCxnSpPr>
          <p:nvPr/>
        </p:nvCxnSpPr>
        <p:spPr>
          <a:xfrm>
            <a:off x="2773917" y="2564245"/>
            <a:ext cx="1108813" cy="331723"/>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线箭头连接符 34">
            <a:extLst>
              <a:ext uri="{FF2B5EF4-FFF2-40B4-BE49-F238E27FC236}">
                <a16:creationId xmlns:a16="http://schemas.microsoft.com/office/drawing/2014/main" id="{1943AAFE-3E54-9F93-691E-9F86BA3B56C4}"/>
              </a:ext>
            </a:extLst>
          </p:cNvPr>
          <p:cNvCxnSpPr>
            <a:cxnSpLocks/>
          </p:cNvCxnSpPr>
          <p:nvPr/>
        </p:nvCxnSpPr>
        <p:spPr>
          <a:xfrm flipV="1">
            <a:off x="2832849" y="4833014"/>
            <a:ext cx="1108813" cy="348452"/>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线箭头连接符 35">
            <a:extLst>
              <a:ext uri="{FF2B5EF4-FFF2-40B4-BE49-F238E27FC236}">
                <a16:creationId xmlns:a16="http://schemas.microsoft.com/office/drawing/2014/main" id="{0AF6A83A-1B77-3C4E-B383-B34A9E4DA049}"/>
              </a:ext>
            </a:extLst>
          </p:cNvPr>
          <p:cNvCxnSpPr>
            <a:cxnSpLocks/>
          </p:cNvCxnSpPr>
          <p:nvPr/>
        </p:nvCxnSpPr>
        <p:spPr>
          <a:xfrm flipH="1">
            <a:off x="7851499" y="2540168"/>
            <a:ext cx="1003251" cy="280260"/>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线箭头连接符 36">
            <a:extLst>
              <a:ext uri="{FF2B5EF4-FFF2-40B4-BE49-F238E27FC236}">
                <a16:creationId xmlns:a16="http://schemas.microsoft.com/office/drawing/2014/main" id="{967B3B00-EAED-9079-1D97-CE22B6615016}"/>
              </a:ext>
            </a:extLst>
          </p:cNvPr>
          <p:cNvCxnSpPr>
            <a:cxnSpLocks/>
          </p:cNvCxnSpPr>
          <p:nvPr/>
        </p:nvCxnSpPr>
        <p:spPr>
          <a:xfrm flipH="1" flipV="1">
            <a:off x="7831025" y="4872140"/>
            <a:ext cx="1112489" cy="348452"/>
          </a:xfrm>
          <a:prstGeom prst="straightConnector1">
            <a:avLst/>
          </a:prstGeom>
          <a:ln w="508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63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8"/>
                                        </p:tgtEl>
                                      </p:cBhvr>
                                    </p:animEffect>
                                    <p:animScale>
                                      <p:cBhvr>
                                        <p:cTn id="13" dur="250" autoRev="1" fill="hold"/>
                                        <p:tgtEl>
                                          <p:spTgt spid="18"/>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3"/>
                                        </p:tgtEl>
                                      </p:cBhvr>
                                    </p:animEffect>
                                    <p:animScale>
                                      <p:cBhvr>
                                        <p:cTn id="16" dur="250" autoRev="1" fill="hold"/>
                                        <p:tgtEl>
                                          <p:spTgt spid="23"/>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26" presetClass="emph" presetSubtype="0" fill="hold" nodeType="withEffect">
                                  <p:stCondLst>
                                    <p:cond delay="0"/>
                                  </p:stCondLst>
                                  <p:childTnLst>
                                    <p:animEffect transition="out" filter="fade">
                                      <p:cBhvr>
                                        <p:cTn id="28" dur="500" tmFilter="0, 0; .2, .5; .8, .5; 1, 0"/>
                                        <p:tgtEl>
                                          <p:spTgt spid="34"/>
                                        </p:tgtEl>
                                      </p:cBhvr>
                                    </p:animEffect>
                                    <p:animScale>
                                      <p:cBhvr>
                                        <p:cTn id="29" dur="250" autoRev="1" fill="hold"/>
                                        <p:tgtEl>
                                          <p:spTgt spid="34"/>
                                        </p:tgtEl>
                                      </p:cBhvr>
                                      <p:by x="105000" y="105000"/>
                                    </p:animScale>
                                  </p:childTnLst>
                                </p:cTn>
                              </p:par>
                              <p:par>
                                <p:cTn id="30" presetID="26" presetClass="emph" presetSubtype="0" fill="hold" nodeType="withEffect">
                                  <p:stCondLst>
                                    <p:cond delay="0"/>
                                  </p:stCondLst>
                                  <p:childTnLst>
                                    <p:animEffect transition="out" filter="fade">
                                      <p:cBhvr>
                                        <p:cTn id="31" dur="500" tmFilter="0, 0; .2, .5; .8, .5; 1, 0"/>
                                        <p:tgtEl>
                                          <p:spTgt spid="35"/>
                                        </p:tgtEl>
                                      </p:cBhvr>
                                    </p:animEffect>
                                    <p:animScale>
                                      <p:cBhvr>
                                        <p:cTn id="32" dur="250" autoRev="1" fill="hold"/>
                                        <p:tgtEl>
                                          <p:spTgt spid="35"/>
                                        </p:tgtEl>
                                      </p:cBhvr>
                                      <p:by x="105000" y="105000"/>
                                    </p:animScale>
                                  </p:childTnLst>
                                </p:cTn>
                              </p:par>
                              <p:par>
                                <p:cTn id="33" presetID="26" presetClass="emph" presetSubtype="0" fill="hold" nodeType="withEffect">
                                  <p:stCondLst>
                                    <p:cond delay="0"/>
                                  </p:stCondLst>
                                  <p:childTnLst>
                                    <p:animEffect transition="out" filter="fade">
                                      <p:cBhvr>
                                        <p:cTn id="34" dur="500" tmFilter="0, 0; .2, .5; .8, .5; 1, 0"/>
                                        <p:tgtEl>
                                          <p:spTgt spid="36"/>
                                        </p:tgtEl>
                                      </p:cBhvr>
                                    </p:animEffect>
                                    <p:animScale>
                                      <p:cBhvr>
                                        <p:cTn id="35" dur="250" autoRev="1" fill="hold"/>
                                        <p:tgtEl>
                                          <p:spTgt spid="36"/>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37"/>
                                        </p:tgtEl>
                                      </p:cBhvr>
                                    </p:animEffect>
                                    <p:animScale>
                                      <p:cBhvr>
                                        <p:cTn id="38" dur="250" autoRev="1" fill="hold"/>
                                        <p:tgtEl>
                                          <p:spTgt spid="37"/>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26" presetClass="emph" presetSubtype="0" fill="hold" nodeType="withEffect">
                                  <p:stCondLst>
                                    <p:cond delay="0"/>
                                  </p:stCondLst>
                                  <p:childTnLst>
                                    <p:animEffect transition="out" filter="fade">
                                      <p:cBhvr>
                                        <p:cTn id="44" dur="500" tmFilter="0, 0; .2, .5; .8, .5; 1, 0"/>
                                        <p:tgtEl>
                                          <p:spTgt spid="28"/>
                                        </p:tgtEl>
                                      </p:cBhvr>
                                    </p:animEffect>
                                    <p:animScale>
                                      <p:cBhvr>
                                        <p:cTn id="45"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부제목 3">
            <a:extLst>
              <a:ext uri="{FF2B5EF4-FFF2-40B4-BE49-F238E27FC236}">
                <a16:creationId xmlns:a16="http://schemas.microsoft.com/office/drawing/2014/main" id="{69AEFCD5-C491-846E-4169-674149F4D4FF}"/>
              </a:ext>
            </a:extLst>
          </p:cNvPr>
          <p:cNvSpPr>
            <a:spLocks noGrp="1"/>
          </p:cNvSpPr>
          <p:nvPr>
            <p:ph idx="1"/>
          </p:nvPr>
        </p:nvSpPr>
        <p:spPr>
          <a:xfrm>
            <a:off x="452991" y="2471901"/>
            <a:ext cx="11359297" cy="4141372"/>
          </a:xfrm>
        </p:spPr>
        <p:txBody>
          <a:bodyPr/>
          <a:lstStyle/>
          <a:p>
            <a:pPr marL="0" marR="0" lvl="0" indent="0" algn="l" defTabSz="914400" rtl="0" eaLnBrk="1" fontAlgn="auto" latinLnBrk="1" hangingPunct="1">
              <a:lnSpc>
                <a:spcPct val="90000"/>
              </a:lnSpc>
              <a:spcBef>
                <a:spcPct val="0"/>
              </a:spcBef>
              <a:spcAft>
                <a:spcPts val="0"/>
              </a:spcAft>
              <a:buClrTx/>
              <a:buSzTx/>
              <a:buFont typeface="Arial" panose="020B0604020202020204" pitchFamily="34" charset="0"/>
              <a:buNone/>
              <a:tabLst/>
              <a:defRPr/>
            </a:pPr>
            <a:r>
              <a:rPr lang="en-US" altLang="zh-CN" sz="4000" kern="1200" dirty="0">
                <a:solidFill>
                  <a:srgbClr val="041562"/>
                </a:solidFill>
                <a:latin typeface="Tahoma" panose="020B0604030504040204" pitchFamily="34" charset="0"/>
                <a:ea typeface="Tahoma" panose="020B0604030504040204" pitchFamily="34" charset="0"/>
                <a:cs typeface="Tahoma" panose="020B0604030504040204" pitchFamily="34" charset="0"/>
              </a:rPr>
              <a:t>Thank</a:t>
            </a:r>
            <a:r>
              <a:rPr lang="zh-CN" altLang="en-US" sz="4000" kern="12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4000" kern="1200" dirty="0">
                <a:solidFill>
                  <a:srgbClr val="041562"/>
                </a:solidFill>
                <a:latin typeface="Tahoma" panose="020B0604030504040204" pitchFamily="34" charset="0"/>
                <a:ea typeface="Tahoma" panose="020B0604030504040204" pitchFamily="34" charset="0"/>
                <a:cs typeface="Tahoma" panose="020B0604030504040204" pitchFamily="34" charset="0"/>
              </a:rPr>
              <a:t>you!</a:t>
            </a:r>
            <a:endParaRPr lang="en-US" altLang="en-US" sz="4000" kern="1200" dirty="0">
              <a:solidFill>
                <a:srgbClr val="041562"/>
              </a:solidFill>
              <a:latin typeface="Tahoma" panose="020B0604030504040204" pitchFamily="34" charset="0"/>
              <a:ea typeface="Tahoma" panose="020B0604030504040204" pitchFamily="34" charset="0"/>
              <a:cs typeface="Tahoma" panose="020B0604030504040204" pitchFamily="34" charset="0"/>
            </a:endParaRPr>
          </a:p>
          <a:p>
            <a:pPr algn="l">
              <a:spcBef>
                <a:spcPct val="0"/>
              </a:spcBef>
            </a:pPr>
            <a:endParaRPr lang="en-US" altLang="en-US" sz="3000" dirty="0">
              <a:solidFill>
                <a:srgbClr val="041562"/>
              </a:solidFill>
              <a:latin typeface="Tahoma" panose="020B0604030504040204" pitchFamily="34" charset="0"/>
              <a:ea typeface="Tahoma" panose="020B0604030504040204" pitchFamily="34" charset="0"/>
              <a:cs typeface="Tahoma" panose="020B0604030504040204" pitchFamily="34" charset="0"/>
            </a:endParaRPr>
          </a:p>
        </p:txBody>
      </p:sp>
      <p:sp>
        <p:nvSpPr>
          <p:cNvPr id="2" name="슬라이드 번호 개체 틀 1">
            <a:extLst>
              <a:ext uri="{FF2B5EF4-FFF2-40B4-BE49-F238E27FC236}">
                <a16:creationId xmlns:a16="http://schemas.microsoft.com/office/drawing/2014/main" id="{A9BBF6DC-3DA0-C640-E667-AF3AE6C92F7B}"/>
              </a:ext>
            </a:extLst>
          </p:cNvPr>
          <p:cNvSpPr>
            <a:spLocks noGrp="1"/>
          </p:cNvSpPr>
          <p:nvPr>
            <p:ph type="sldNum" sz="quarter" idx="12"/>
          </p:nvPr>
        </p:nvSpPr>
        <p:spPr/>
        <p:txBody>
          <a:bodyPr/>
          <a:lstStyle/>
          <a:p>
            <a:fld id="{9A61A9F1-453A-41B3-95FE-CC52454C9BE1}" type="slidenum">
              <a:rPr lang="ko-KR" altLang="en-US" smtClean="0"/>
              <a:pPr/>
              <a:t>20</a:t>
            </a:fld>
            <a:endParaRPr lang="ko-KR" altLang="en-US"/>
          </a:p>
        </p:txBody>
      </p:sp>
      <p:pic>
        <p:nvPicPr>
          <p:cNvPr id="5" name="图片 4">
            <a:extLst>
              <a:ext uri="{FF2B5EF4-FFF2-40B4-BE49-F238E27FC236}">
                <a16:creationId xmlns:a16="http://schemas.microsoft.com/office/drawing/2014/main" id="{90A77DC2-A97D-4BC6-6200-700F5A61580B}"/>
              </a:ext>
            </a:extLst>
          </p:cNvPr>
          <p:cNvPicPr>
            <a:picLocks noChangeAspect="1"/>
          </p:cNvPicPr>
          <p:nvPr/>
        </p:nvPicPr>
        <p:blipFill rotWithShape="1">
          <a:blip r:embed="rId3">
            <a:extLst>
              <a:ext uri="{28A0092B-C50C-407E-A947-70E740481C1C}">
                <a14:useLocalDpi xmlns:a14="http://schemas.microsoft.com/office/drawing/2010/main" val="0"/>
              </a:ext>
            </a:extLst>
          </a:blip>
          <a:srcRect b="14672"/>
          <a:stretch/>
        </p:blipFill>
        <p:spPr>
          <a:xfrm>
            <a:off x="4404035" y="3425692"/>
            <a:ext cx="1115693" cy="1392168"/>
          </a:xfrm>
          <a:prstGeom prst="ellipse">
            <a:avLst/>
          </a:prstGeom>
        </p:spPr>
      </p:pic>
      <p:pic>
        <p:nvPicPr>
          <p:cNvPr id="7" name="图片 6">
            <a:extLst>
              <a:ext uri="{FF2B5EF4-FFF2-40B4-BE49-F238E27FC236}">
                <a16:creationId xmlns:a16="http://schemas.microsoft.com/office/drawing/2014/main" id="{50F1168E-27F7-F274-F36C-C34CB101A620}"/>
              </a:ext>
            </a:extLst>
          </p:cNvPr>
          <p:cNvPicPr>
            <a:picLocks noChangeAspect="1"/>
          </p:cNvPicPr>
          <p:nvPr/>
        </p:nvPicPr>
        <p:blipFill rotWithShape="1">
          <a:blip r:embed="rId4">
            <a:extLst>
              <a:ext uri="{28A0092B-C50C-407E-A947-70E740481C1C}">
                <a14:useLocalDpi xmlns:a14="http://schemas.microsoft.com/office/drawing/2010/main" val="0"/>
              </a:ext>
            </a:extLst>
          </a:blip>
          <a:srcRect b="20753"/>
          <a:stretch/>
        </p:blipFill>
        <p:spPr>
          <a:xfrm>
            <a:off x="9209789" y="3369999"/>
            <a:ext cx="1258412" cy="1447861"/>
          </a:xfrm>
          <a:prstGeom prst="ellipse">
            <a:avLst/>
          </a:prstGeom>
        </p:spPr>
      </p:pic>
      <p:pic>
        <p:nvPicPr>
          <p:cNvPr id="9" name="图片 8">
            <a:extLst>
              <a:ext uri="{FF2B5EF4-FFF2-40B4-BE49-F238E27FC236}">
                <a16:creationId xmlns:a16="http://schemas.microsoft.com/office/drawing/2014/main" id="{965F5A40-C63D-6ABA-34EF-D11CC23FE63C}"/>
              </a:ext>
            </a:extLst>
          </p:cNvPr>
          <p:cNvPicPr>
            <a:picLocks noChangeAspect="1"/>
          </p:cNvPicPr>
          <p:nvPr/>
        </p:nvPicPr>
        <p:blipFill rotWithShape="1">
          <a:blip r:embed="rId5">
            <a:extLst>
              <a:ext uri="{28A0092B-C50C-407E-A947-70E740481C1C}">
                <a14:useLocalDpi xmlns:a14="http://schemas.microsoft.com/office/drawing/2010/main" val="0"/>
              </a:ext>
            </a:extLst>
          </a:blip>
          <a:srcRect l="8134" r="8119" b="7312"/>
          <a:stretch/>
        </p:blipFill>
        <p:spPr>
          <a:xfrm>
            <a:off x="7558028" y="3425086"/>
            <a:ext cx="1258413" cy="1392774"/>
          </a:xfrm>
          <a:prstGeom prst="ellipse">
            <a:avLst/>
          </a:prstGeom>
        </p:spPr>
      </p:pic>
      <p:pic>
        <p:nvPicPr>
          <p:cNvPr id="13" name="图片 12">
            <a:extLst>
              <a:ext uri="{FF2B5EF4-FFF2-40B4-BE49-F238E27FC236}">
                <a16:creationId xmlns:a16="http://schemas.microsoft.com/office/drawing/2014/main" id="{6D1C6B32-6312-4A6C-707A-14056363DEAE}"/>
              </a:ext>
            </a:extLst>
          </p:cNvPr>
          <p:cNvPicPr>
            <a:picLocks noChangeAspect="1"/>
          </p:cNvPicPr>
          <p:nvPr/>
        </p:nvPicPr>
        <p:blipFill rotWithShape="1">
          <a:blip r:embed="rId6">
            <a:extLst>
              <a:ext uri="{28A0092B-C50C-407E-A947-70E740481C1C}">
                <a14:useLocalDpi xmlns:a14="http://schemas.microsoft.com/office/drawing/2010/main" val="0"/>
              </a:ext>
            </a:extLst>
          </a:blip>
          <a:srcRect t="3131" b="21851"/>
          <a:stretch/>
        </p:blipFill>
        <p:spPr>
          <a:xfrm>
            <a:off x="1000821" y="3316660"/>
            <a:ext cx="1500825" cy="1501200"/>
          </a:xfrm>
          <a:prstGeom prst="ellipse">
            <a:avLst/>
          </a:prstGeom>
        </p:spPr>
      </p:pic>
      <p:pic>
        <p:nvPicPr>
          <p:cNvPr id="15" name="图片 14">
            <a:extLst>
              <a:ext uri="{FF2B5EF4-FFF2-40B4-BE49-F238E27FC236}">
                <a16:creationId xmlns:a16="http://schemas.microsoft.com/office/drawing/2014/main" id="{3E2AFED0-9F0D-CC56-4602-CFF3A21F2045}"/>
              </a:ext>
            </a:extLst>
          </p:cNvPr>
          <p:cNvPicPr>
            <a:picLocks noChangeAspect="1"/>
          </p:cNvPicPr>
          <p:nvPr/>
        </p:nvPicPr>
        <p:blipFill rotWithShape="1">
          <a:blip r:embed="rId7">
            <a:extLst>
              <a:ext uri="{28A0092B-C50C-407E-A947-70E740481C1C}">
                <a14:useLocalDpi xmlns:a14="http://schemas.microsoft.com/office/drawing/2010/main" val="0"/>
              </a:ext>
            </a:extLst>
          </a:blip>
          <a:srcRect b="11017"/>
          <a:stretch/>
        </p:blipFill>
        <p:spPr>
          <a:xfrm>
            <a:off x="2894994" y="3425085"/>
            <a:ext cx="1115693" cy="1392775"/>
          </a:xfrm>
          <a:prstGeom prst="ellipse">
            <a:avLst/>
          </a:prstGeom>
        </p:spPr>
      </p:pic>
      <p:pic>
        <p:nvPicPr>
          <p:cNvPr id="16" name="图片 15">
            <a:extLst>
              <a:ext uri="{FF2B5EF4-FFF2-40B4-BE49-F238E27FC236}">
                <a16:creationId xmlns:a16="http://schemas.microsoft.com/office/drawing/2014/main" id="{5088F46F-7D62-7051-DD05-52FD65782373}"/>
              </a:ext>
            </a:extLst>
          </p:cNvPr>
          <p:cNvPicPr>
            <a:picLocks noChangeAspect="1"/>
          </p:cNvPicPr>
          <p:nvPr/>
        </p:nvPicPr>
        <p:blipFill>
          <a:blip r:embed="rId8"/>
          <a:stretch>
            <a:fillRect/>
          </a:stretch>
        </p:blipFill>
        <p:spPr>
          <a:xfrm>
            <a:off x="5913076" y="3577046"/>
            <a:ext cx="1251604" cy="1240814"/>
          </a:xfrm>
          <a:prstGeom prst="rect">
            <a:avLst/>
          </a:prstGeom>
        </p:spPr>
      </p:pic>
      <p:sp>
        <p:nvSpPr>
          <p:cNvPr id="18" name="文本框 17">
            <a:extLst>
              <a:ext uri="{FF2B5EF4-FFF2-40B4-BE49-F238E27FC236}">
                <a16:creationId xmlns:a16="http://schemas.microsoft.com/office/drawing/2014/main" id="{7D6417FD-5EDD-D605-03A7-878FE5E0B4FC}"/>
              </a:ext>
            </a:extLst>
          </p:cNvPr>
          <p:cNvSpPr txBox="1"/>
          <p:nvPr/>
        </p:nvSpPr>
        <p:spPr>
          <a:xfrm>
            <a:off x="1153394" y="4897783"/>
            <a:ext cx="10255829" cy="430887"/>
          </a:xfrm>
          <a:prstGeom prst="rect">
            <a:avLst/>
          </a:prstGeom>
          <a:noFill/>
        </p:spPr>
        <p:txBody>
          <a:bodyPr wrap="square">
            <a:spAutoFit/>
          </a:bodyPr>
          <a:lstStyle/>
          <a:p>
            <a:pPr>
              <a:spcBef>
                <a:spcPct val="0"/>
              </a:spcBef>
            </a:pPr>
            <a:r>
              <a:rPr lang="en" altLang="zh-CN" sz="2200" dirty="0">
                <a:solidFill>
                  <a:schemeClr val="tx1">
                    <a:lumMod val="85000"/>
                    <a:lumOff val="15000"/>
                  </a:schemeClr>
                </a:solidFill>
                <a:effectLst/>
                <a:latin typeface="Helvetica" pitchFamily="2" charset="0"/>
              </a:rPr>
              <a:t>Wei Chen, </a:t>
            </a:r>
            <a:r>
              <a:rPr lang="en" altLang="zh-CN" sz="2200" dirty="0" err="1">
                <a:solidFill>
                  <a:schemeClr val="tx1">
                    <a:lumMod val="85000"/>
                    <a:lumOff val="15000"/>
                  </a:schemeClr>
                </a:solidFill>
                <a:effectLst/>
                <a:latin typeface="Helvetica" pitchFamily="2" charset="0"/>
              </a:rPr>
              <a:t>Yating</a:t>
            </a:r>
            <a:r>
              <a:rPr lang="en" altLang="zh-CN" sz="2200" dirty="0">
                <a:solidFill>
                  <a:schemeClr val="tx1">
                    <a:lumMod val="85000"/>
                    <a:lumOff val="15000"/>
                  </a:schemeClr>
                </a:solidFill>
                <a:effectLst/>
                <a:latin typeface="Helvetica" pitchFamily="2" charset="0"/>
              </a:rPr>
              <a:t> Wei, </a:t>
            </a:r>
            <a:r>
              <a:rPr lang="en" altLang="zh-CN" sz="2200" dirty="0" err="1">
                <a:solidFill>
                  <a:schemeClr val="tx1">
                    <a:lumMod val="85000"/>
                    <a:lumOff val="15000"/>
                  </a:schemeClr>
                </a:solidFill>
                <a:effectLst/>
                <a:latin typeface="Helvetica" pitchFamily="2" charset="0"/>
              </a:rPr>
              <a:t>Zhiyong</a:t>
            </a:r>
            <a:r>
              <a:rPr lang="en" altLang="zh-CN" sz="2200" dirty="0">
                <a:solidFill>
                  <a:schemeClr val="tx1">
                    <a:lumMod val="85000"/>
                    <a:lumOff val="15000"/>
                  </a:schemeClr>
                </a:solidFill>
                <a:effectLst/>
                <a:latin typeface="Helvetica" pitchFamily="2" charset="0"/>
              </a:rPr>
              <a:t> Wang, </a:t>
            </a:r>
            <a:r>
              <a:rPr lang="en" altLang="zh-CN" sz="2200" dirty="0" err="1">
                <a:solidFill>
                  <a:schemeClr val="tx1">
                    <a:lumMod val="85000"/>
                    <a:lumOff val="15000"/>
                  </a:schemeClr>
                </a:solidFill>
                <a:effectLst/>
                <a:latin typeface="Helvetica" pitchFamily="2" charset="0"/>
              </a:rPr>
              <a:t>Shuyue</a:t>
            </a:r>
            <a:r>
              <a:rPr lang="en" altLang="zh-CN" sz="2200" dirty="0">
                <a:solidFill>
                  <a:schemeClr val="tx1">
                    <a:lumMod val="85000"/>
                    <a:lumOff val="15000"/>
                  </a:schemeClr>
                </a:solidFill>
                <a:effectLst/>
                <a:latin typeface="Helvetica" pitchFamily="2" charset="0"/>
              </a:rPr>
              <a:t> Zhou, </a:t>
            </a:r>
            <a:r>
              <a:rPr lang="en" altLang="zh-CN" sz="2200" dirty="0" err="1">
                <a:solidFill>
                  <a:schemeClr val="tx1">
                    <a:lumMod val="85000"/>
                    <a:lumOff val="15000"/>
                  </a:schemeClr>
                </a:solidFill>
                <a:effectLst/>
                <a:latin typeface="Helvetica" pitchFamily="2" charset="0"/>
              </a:rPr>
              <a:t>Bingru</a:t>
            </a:r>
            <a:r>
              <a:rPr lang="en" altLang="zh-CN" sz="2200" dirty="0">
                <a:solidFill>
                  <a:schemeClr val="tx1">
                    <a:lumMod val="85000"/>
                    <a:lumOff val="15000"/>
                  </a:schemeClr>
                </a:solidFill>
                <a:effectLst/>
                <a:latin typeface="Helvetica" pitchFamily="2" charset="0"/>
              </a:rPr>
              <a:t> Lin, </a:t>
            </a:r>
            <a:r>
              <a:rPr lang="en" altLang="zh-CN" sz="2200" dirty="0" err="1">
                <a:solidFill>
                  <a:schemeClr val="tx1">
                    <a:lumMod val="85000"/>
                    <a:lumOff val="15000"/>
                  </a:schemeClr>
                </a:solidFill>
                <a:effectLst/>
                <a:latin typeface="Helvetica" pitchFamily="2" charset="0"/>
              </a:rPr>
              <a:t>Zhiguang</a:t>
            </a:r>
            <a:r>
              <a:rPr lang="en" altLang="zh-CN" sz="2200" dirty="0">
                <a:solidFill>
                  <a:schemeClr val="tx1">
                    <a:lumMod val="85000"/>
                    <a:lumOff val="15000"/>
                  </a:schemeClr>
                </a:solidFill>
                <a:effectLst/>
                <a:latin typeface="Helvetica" pitchFamily="2" charset="0"/>
              </a:rPr>
              <a:t> Zhou</a:t>
            </a:r>
            <a:r>
              <a:rPr lang="en" altLang="zh-CN" sz="2200" baseline="30000" dirty="0">
                <a:solidFill>
                  <a:schemeClr val="tx1">
                    <a:lumMod val="85000"/>
                    <a:lumOff val="15000"/>
                  </a:schemeClr>
                </a:solidFill>
                <a:effectLst/>
                <a:latin typeface="Helvetica" pitchFamily="2" charset="0"/>
              </a:rPr>
              <a:t> </a:t>
            </a:r>
            <a:r>
              <a:rPr lang="en" altLang="zh-CN" sz="2200" dirty="0">
                <a:solidFill>
                  <a:schemeClr val="tx1">
                    <a:lumMod val="85000"/>
                    <a:lumOff val="15000"/>
                  </a:schemeClr>
                </a:solidFill>
                <a:effectLst/>
                <a:latin typeface="Helvetica" pitchFamily="2" charset="0"/>
              </a:rPr>
              <a:t> </a:t>
            </a:r>
          </a:p>
        </p:txBody>
      </p:sp>
      <p:sp>
        <p:nvSpPr>
          <p:cNvPr id="20" name="文本框 19">
            <a:extLst>
              <a:ext uri="{FF2B5EF4-FFF2-40B4-BE49-F238E27FC236}">
                <a16:creationId xmlns:a16="http://schemas.microsoft.com/office/drawing/2014/main" id="{B4A1A7C2-34CF-8841-EB11-6B6A218F6FFF}"/>
              </a:ext>
            </a:extLst>
          </p:cNvPr>
          <p:cNvSpPr txBox="1"/>
          <p:nvPr/>
        </p:nvSpPr>
        <p:spPr>
          <a:xfrm>
            <a:off x="1034542" y="5608021"/>
            <a:ext cx="9757067" cy="923330"/>
          </a:xfrm>
          <a:prstGeom prst="rect">
            <a:avLst/>
          </a:prstGeom>
          <a:noFill/>
        </p:spPr>
        <p:txBody>
          <a:bodyPr wrap="square">
            <a:spAutoFit/>
          </a:bodyPr>
          <a:lstStyle/>
          <a:p>
            <a:r>
              <a:rPr lang="zh-CN" altLang="en-US" dirty="0">
                <a:solidFill>
                  <a:schemeClr val="tx1">
                    <a:lumMod val="85000"/>
                    <a:lumOff val="15000"/>
                  </a:schemeClr>
                </a:solidFill>
                <a:latin typeface="Helvetica" pitchFamily="2" charset="0"/>
              </a:rPr>
              <a:t>This work is supported by:</a:t>
            </a:r>
          </a:p>
          <a:p>
            <a:r>
              <a:rPr lang="zh-CN" altLang="en-US" dirty="0">
                <a:solidFill>
                  <a:schemeClr val="tx1">
                    <a:lumMod val="85000"/>
                    <a:lumOff val="15000"/>
                  </a:schemeClr>
                </a:solidFill>
                <a:latin typeface="Helvetica" pitchFamily="2" charset="0"/>
              </a:rPr>
              <a:t>The National Natural Science Foundation of China (No. </a:t>
            </a:r>
            <a:r>
              <a:rPr lang="en-US" altLang="zh-CN" dirty="0">
                <a:solidFill>
                  <a:schemeClr val="tx1">
                    <a:lumMod val="85000"/>
                    <a:lumOff val="15000"/>
                  </a:schemeClr>
                </a:solidFill>
                <a:latin typeface="Helvetica" pitchFamily="2" charset="0"/>
              </a:rPr>
              <a:t>62132017, 62277013</a:t>
            </a:r>
            <a:r>
              <a:rPr lang="zh-CN" altLang="en-US" dirty="0">
                <a:solidFill>
                  <a:schemeClr val="tx1">
                    <a:lumMod val="85000"/>
                    <a:lumOff val="15000"/>
                  </a:schemeClr>
                </a:solidFill>
                <a:latin typeface="Helvetica" pitchFamily="2" charset="0"/>
              </a:rPr>
              <a:t>).</a:t>
            </a:r>
            <a:endParaRPr lang="en-US" altLang="zh-CN" dirty="0">
              <a:solidFill>
                <a:schemeClr val="tx1">
                  <a:lumMod val="85000"/>
                  <a:lumOff val="15000"/>
                </a:schemeClr>
              </a:solidFill>
              <a:latin typeface="Helvetica" pitchFamily="2" charset="0"/>
            </a:endParaRPr>
          </a:p>
          <a:p>
            <a:r>
              <a:rPr lang="en-US" altLang="zh-CN" dirty="0">
                <a:solidFill>
                  <a:schemeClr val="tx1">
                    <a:lumMod val="85000"/>
                    <a:lumOff val="15000"/>
                  </a:schemeClr>
                </a:solidFill>
                <a:latin typeface="Helvetica" pitchFamily="2" charset="0"/>
              </a:rPr>
              <a:t>T</a:t>
            </a:r>
            <a:r>
              <a:rPr lang="en" altLang="zh-CN" dirty="0">
                <a:solidFill>
                  <a:schemeClr val="tx1">
                    <a:lumMod val="85000"/>
                    <a:lumOff val="15000"/>
                  </a:schemeClr>
                </a:solidFill>
                <a:latin typeface="Helvetica" pitchFamily="2" charset="0"/>
              </a:rPr>
              <a:t>he Fundamental</a:t>
            </a:r>
            <a:r>
              <a:rPr lang="zh-CN" altLang="en-US" dirty="0">
                <a:solidFill>
                  <a:schemeClr val="tx1">
                    <a:lumMod val="85000"/>
                    <a:lumOff val="15000"/>
                  </a:schemeClr>
                </a:solidFill>
                <a:latin typeface="Helvetica" pitchFamily="2" charset="0"/>
              </a:rPr>
              <a:t> </a:t>
            </a:r>
            <a:r>
              <a:rPr lang="en" altLang="zh-CN" dirty="0">
                <a:solidFill>
                  <a:schemeClr val="tx1">
                    <a:lumMod val="85000"/>
                    <a:lumOff val="15000"/>
                  </a:schemeClr>
                </a:solidFill>
                <a:latin typeface="Helvetica" pitchFamily="2" charset="0"/>
              </a:rPr>
              <a:t>Research Funds for the Central Universities under Grant 226</a:t>
            </a:r>
            <a:r>
              <a:rPr lang="en-US" altLang="zh-CN" dirty="0">
                <a:solidFill>
                  <a:schemeClr val="tx1">
                    <a:lumMod val="85000"/>
                    <a:lumOff val="15000"/>
                  </a:schemeClr>
                </a:solidFill>
                <a:latin typeface="Helvetica" pitchFamily="2" charset="0"/>
              </a:rPr>
              <a:t>-</a:t>
            </a:r>
            <a:r>
              <a:rPr lang="en" altLang="zh-CN" dirty="0">
                <a:solidFill>
                  <a:schemeClr val="tx1">
                    <a:lumMod val="85000"/>
                    <a:lumOff val="15000"/>
                  </a:schemeClr>
                </a:solidFill>
                <a:latin typeface="Helvetica" pitchFamily="2" charset="0"/>
              </a:rPr>
              <a:t>2022-00235</a:t>
            </a:r>
            <a:r>
              <a:rPr lang="en-US" altLang="zh-CN" dirty="0">
                <a:solidFill>
                  <a:schemeClr val="tx1">
                    <a:lumMod val="85000"/>
                    <a:lumOff val="15000"/>
                  </a:schemeClr>
                </a:solidFill>
                <a:latin typeface="Helvetica" pitchFamily="2" charset="0"/>
              </a:rPr>
              <a:t>.</a:t>
            </a:r>
            <a:endParaRPr lang="en" altLang="zh-CN" dirty="0">
              <a:solidFill>
                <a:schemeClr val="tx1">
                  <a:lumMod val="85000"/>
                  <a:lumOff val="15000"/>
                </a:schemeClr>
              </a:solidFill>
              <a:latin typeface="Helvetica" pitchFamily="2" charset="0"/>
            </a:endParaRPr>
          </a:p>
        </p:txBody>
      </p:sp>
      <p:pic>
        <p:nvPicPr>
          <p:cNvPr id="21" name="图片 20">
            <a:extLst>
              <a:ext uri="{FF2B5EF4-FFF2-40B4-BE49-F238E27FC236}">
                <a16:creationId xmlns:a16="http://schemas.microsoft.com/office/drawing/2014/main" id="{4A311218-01F5-0ADC-D169-CDC5E3ECBE2A}"/>
              </a:ext>
            </a:extLst>
          </p:cNvPr>
          <p:cNvPicPr>
            <a:picLocks noChangeAspect="1"/>
          </p:cNvPicPr>
          <p:nvPr/>
        </p:nvPicPr>
        <p:blipFill>
          <a:blip r:embed="rId9"/>
          <a:stretch>
            <a:fillRect/>
          </a:stretch>
        </p:blipFill>
        <p:spPr>
          <a:xfrm>
            <a:off x="10025912" y="2399553"/>
            <a:ext cx="964394" cy="964394"/>
          </a:xfrm>
          <a:prstGeom prst="rect">
            <a:avLst/>
          </a:prstGeom>
        </p:spPr>
      </p:pic>
      <p:pic>
        <p:nvPicPr>
          <p:cNvPr id="22" name="Picture 2" descr="杭州電子科技大學- 維基百科，自由的百科全書">
            <a:extLst>
              <a:ext uri="{FF2B5EF4-FFF2-40B4-BE49-F238E27FC236}">
                <a16:creationId xmlns:a16="http://schemas.microsoft.com/office/drawing/2014/main" id="{FDBC4ADE-ED4E-1C92-B395-C1DB626C51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58005" y="2446839"/>
            <a:ext cx="869821" cy="86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823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a:extLst>
              <a:ext uri="{FF2B5EF4-FFF2-40B4-BE49-F238E27FC236}">
                <a16:creationId xmlns:a16="http://schemas.microsoft.com/office/drawing/2014/main" id="{FC4CAF70-DA79-3E5C-2209-3BD9986075C6}"/>
              </a:ext>
            </a:extLst>
          </p:cNvPr>
          <p:cNvSpPr/>
          <p:nvPr/>
        </p:nvSpPr>
        <p:spPr>
          <a:xfrm>
            <a:off x="6943766" y="4318758"/>
            <a:ext cx="4451050" cy="134457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矩形 56">
            <a:extLst>
              <a:ext uri="{FF2B5EF4-FFF2-40B4-BE49-F238E27FC236}">
                <a16:creationId xmlns:a16="http://schemas.microsoft.com/office/drawing/2014/main" id="{61D3CCC5-8EE9-CCEB-A2D2-54FC015E293B}"/>
              </a:ext>
            </a:extLst>
          </p:cNvPr>
          <p:cNvSpPr/>
          <p:nvPr/>
        </p:nvSpPr>
        <p:spPr>
          <a:xfrm>
            <a:off x="6954157" y="2313313"/>
            <a:ext cx="4451050" cy="13445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en-US" dirty="0">
                <a:solidFill>
                  <a:srgbClr val="3B3F42"/>
                </a:solidFill>
                <a:latin typeface="Tahoma" panose="020B0604030504040204" pitchFamily="34" charset="0"/>
                <a:ea typeface="Tahoma" panose="020B0604030504040204" pitchFamily="34" charset="0"/>
                <a:cs typeface="Tahoma" panose="020B0604030504040204" pitchFamily="34" charset="0"/>
              </a:rPr>
              <a:t>Introduction</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3</a:t>
            </a:fld>
            <a:endParaRPr lang="en-US" altLang="ko-KR"/>
          </a:p>
        </p:txBody>
      </p:sp>
      <p:sp>
        <p:nvSpPr>
          <p:cNvPr id="5" name="文本框 4">
            <a:extLst>
              <a:ext uri="{FF2B5EF4-FFF2-40B4-BE49-F238E27FC236}">
                <a16:creationId xmlns:a16="http://schemas.microsoft.com/office/drawing/2014/main" id="{FA69F46F-73DE-23D5-8D7B-A39E357AC45E}"/>
              </a:ext>
            </a:extLst>
          </p:cNvPr>
          <p:cNvSpPr txBox="1"/>
          <p:nvPr/>
        </p:nvSpPr>
        <p:spPr>
          <a:xfrm>
            <a:off x="869372" y="1302405"/>
            <a:ext cx="2570018" cy="646331"/>
          </a:xfrm>
          <a:prstGeom prst="rect">
            <a:avLst/>
          </a:prstGeom>
          <a:noFill/>
        </p:spPr>
        <p:txBody>
          <a:bodyPr wrap="square" rtlCol="0">
            <a:spAutoFit/>
          </a:bodyPr>
          <a:lstStyle/>
          <a:p>
            <a:r>
              <a:rPr lang="en-US" altLang="zh-CN" sz="3600" dirty="0">
                <a:solidFill>
                  <a:srgbClr val="041562"/>
                </a:solidFill>
                <a:latin typeface="Tahoma" panose="020B0604030504040204" pitchFamily="34" charset="0"/>
                <a:ea typeface="Tahoma" panose="020B0604030504040204" pitchFamily="34" charset="0"/>
                <a:cs typeface="Tahoma" panose="020B0604030504040204" pitchFamily="34" charset="0"/>
              </a:rPr>
              <a:t>Motivation</a:t>
            </a:r>
            <a:endParaRPr lang="zh-CN" altLang="en-US" sz="3600" dirty="0">
              <a:solidFill>
                <a:srgbClr val="041562"/>
              </a:solidFill>
              <a:latin typeface="Tahoma" panose="020B0604030504040204" pitchFamily="34" charset="0"/>
              <a:cs typeface="Tahoma" panose="020B0604030504040204" pitchFamily="34" charset="0"/>
            </a:endParaRPr>
          </a:p>
        </p:txBody>
      </p:sp>
      <p:grpSp>
        <p:nvGrpSpPr>
          <p:cNvPr id="6" name="组合 5">
            <a:extLst>
              <a:ext uri="{FF2B5EF4-FFF2-40B4-BE49-F238E27FC236}">
                <a16:creationId xmlns:a16="http://schemas.microsoft.com/office/drawing/2014/main" id="{839DF6E2-28E4-21E9-131E-179388CD967A}"/>
              </a:ext>
            </a:extLst>
          </p:cNvPr>
          <p:cNvGrpSpPr/>
          <p:nvPr/>
        </p:nvGrpSpPr>
        <p:grpSpPr>
          <a:xfrm>
            <a:off x="945570" y="4046358"/>
            <a:ext cx="5333862" cy="1980000"/>
            <a:chOff x="553769" y="715102"/>
            <a:chExt cx="6432247" cy="2617645"/>
          </a:xfrm>
        </p:grpSpPr>
        <p:sp>
          <p:nvSpPr>
            <p:cNvPr id="7" name="矩形 6">
              <a:extLst>
                <a:ext uri="{FF2B5EF4-FFF2-40B4-BE49-F238E27FC236}">
                  <a16:creationId xmlns:a16="http://schemas.microsoft.com/office/drawing/2014/main" id="{49727F40-55EE-9878-EC05-ADACB621C695}"/>
                </a:ext>
              </a:extLst>
            </p:cNvPr>
            <p:cNvSpPr/>
            <p:nvPr/>
          </p:nvSpPr>
          <p:spPr>
            <a:xfrm>
              <a:off x="553769" y="715102"/>
              <a:ext cx="6432247" cy="2617645"/>
            </a:xfrm>
            <a:prstGeom prst="rect">
              <a:avLst/>
            </a:prstGeom>
            <a:solidFill>
              <a:schemeClr val="bg1"/>
            </a:solidFill>
            <a:ln>
              <a:noFill/>
            </a:ln>
            <a:effectLst>
              <a:outerShdw blurRad="92280" dist="38100" dir="2700000" algn="tl" rotWithShape="0">
                <a:prstClr val="black">
                  <a:alpha val="232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8" name="直线连接符 7">
              <a:extLst>
                <a:ext uri="{FF2B5EF4-FFF2-40B4-BE49-F238E27FC236}">
                  <a16:creationId xmlns:a16="http://schemas.microsoft.com/office/drawing/2014/main" id="{D2FA2AE4-B7AE-0169-982D-EFAF9B4F3F6A}"/>
                </a:ext>
              </a:extLst>
            </p:cNvPr>
            <p:cNvCxnSpPr>
              <a:cxnSpLocks/>
            </p:cNvCxnSpPr>
            <p:nvPr/>
          </p:nvCxnSpPr>
          <p:spPr>
            <a:xfrm>
              <a:off x="3739626" y="1830652"/>
              <a:ext cx="0" cy="715359"/>
            </a:xfrm>
            <a:prstGeom prst="line">
              <a:avLst/>
            </a:prstGeom>
            <a:ln>
              <a:solidFill>
                <a:schemeClr val="bg1">
                  <a:lumMod val="85000"/>
                </a:schemeClr>
              </a:solidFill>
            </a:ln>
            <a:effectLst>
              <a:outerShdw blurRad="25400" dist="12700" sx="96000" sy="96000" algn="l" rotWithShape="0">
                <a:schemeClr val="bg1">
                  <a:lumMod val="75000"/>
                  <a:alpha val="53000"/>
                </a:scheme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id="{CA2BFF2D-7088-A90D-F7C3-4BEBE6F31E9A}"/>
              </a:ext>
            </a:extLst>
          </p:cNvPr>
          <p:cNvGrpSpPr/>
          <p:nvPr/>
        </p:nvGrpSpPr>
        <p:grpSpPr>
          <a:xfrm>
            <a:off x="945570" y="2004629"/>
            <a:ext cx="5333862" cy="1980000"/>
            <a:chOff x="553769" y="715102"/>
            <a:chExt cx="6432247" cy="2617645"/>
          </a:xfrm>
        </p:grpSpPr>
        <p:sp>
          <p:nvSpPr>
            <p:cNvPr id="10" name="矩形 9">
              <a:extLst>
                <a:ext uri="{FF2B5EF4-FFF2-40B4-BE49-F238E27FC236}">
                  <a16:creationId xmlns:a16="http://schemas.microsoft.com/office/drawing/2014/main" id="{D3B05F7E-FD90-9A90-2397-775B06C01862}"/>
                </a:ext>
              </a:extLst>
            </p:cNvPr>
            <p:cNvSpPr/>
            <p:nvPr/>
          </p:nvSpPr>
          <p:spPr>
            <a:xfrm>
              <a:off x="553769" y="715102"/>
              <a:ext cx="6432247" cy="2617645"/>
            </a:xfrm>
            <a:prstGeom prst="rect">
              <a:avLst/>
            </a:prstGeom>
            <a:solidFill>
              <a:schemeClr val="bg1"/>
            </a:solidFill>
            <a:ln>
              <a:noFill/>
            </a:ln>
            <a:effectLst>
              <a:outerShdw blurRad="92280" dist="38100" dir="2700000" algn="tl" rotWithShape="0">
                <a:prstClr val="black">
                  <a:alpha val="2328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11" name="直线连接符 10">
              <a:extLst>
                <a:ext uri="{FF2B5EF4-FFF2-40B4-BE49-F238E27FC236}">
                  <a16:creationId xmlns:a16="http://schemas.microsoft.com/office/drawing/2014/main" id="{875097E4-9401-1706-FA3E-B544CAA2DDBA}"/>
                </a:ext>
              </a:extLst>
            </p:cNvPr>
            <p:cNvCxnSpPr>
              <a:cxnSpLocks/>
            </p:cNvCxnSpPr>
            <p:nvPr/>
          </p:nvCxnSpPr>
          <p:spPr>
            <a:xfrm>
              <a:off x="3739626" y="1803178"/>
              <a:ext cx="0" cy="715359"/>
            </a:xfrm>
            <a:prstGeom prst="line">
              <a:avLst/>
            </a:prstGeom>
            <a:ln>
              <a:solidFill>
                <a:schemeClr val="bg1">
                  <a:lumMod val="85000"/>
                </a:schemeClr>
              </a:solidFill>
            </a:ln>
            <a:effectLst>
              <a:outerShdw blurRad="25400" dist="12700" sx="96000" sy="96000" algn="l" rotWithShape="0">
                <a:schemeClr val="bg1">
                  <a:lumMod val="75000"/>
                  <a:alpha val="53000"/>
                </a:schemeClr>
              </a:outerShdw>
            </a:effectLst>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a16="http://schemas.microsoft.com/office/drawing/2014/main" id="{53D609F2-FFDF-2D40-CC78-5DAAB65693BE}"/>
              </a:ext>
            </a:extLst>
          </p:cNvPr>
          <p:cNvGrpSpPr/>
          <p:nvPr/>
        </p:nvGrpSpPr>
        <p:grpSpPr>
          <a:xfrm>
            <a:off x="1309710" y="2441058"/>
            <a:ext cx="1898131" cy="1366237"/>
            <a:chOff x="856488" y="1162183"/>
            <a:chExt cx="2289007" cy="1647582"/>
          </a:xfrm>
        </p:grpSpPr>
        <p:pic>
          <p:nvPicPr>
            <p:cNvPr id="13" name="图形 12">
              <a:extLst>
                <a:ext uri="{FF2B5EF4-FFF2-40B4-BE49-F238E27FC236}">
                  <a16:creationId xmlns:a16="http://schemas.microsoft.com/office/drawing/2014/main" id="{12B3DB00-6207-6EC2-8ECA-ABBF1B5BF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488" y="2388660"/>
              <a:ext cx="421105" cy="421105"/>
            </a:xfrm>
            <a:prstGeom prst="rect">
              <a:avLst/>
            </a:prstGeom>
          </p:spPr>
        </p:pic>
        <p:pic>
          <p:nvPicPr>
            <p:cNvPr id="14" name="图形 13">
              <a:extLst>
                <a:ext uri="{FF2B5EF4-FFF2-40B4-BE49-F238E27FC236}">
                  <a16:creationId xmlns:a16="http://schemas.microsoft.com/office/drawing/2014/main" id="{A6599E2F-5182-6D4D-263F-8FB3C0E1C1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9122" y="2388659"/>
              <a:ext cx="421105" cy="421105"/>
            </a:xfrm>
            <a:prstGeom prst="rect">
              <a:avLst/>
            </a:prstGeom>
          </p:spPr>
        </p:pic>
        <p:pic>
          <p:nvPicPr>
            <p:cNvPr id="15" name="图形 14">
              <a:extLst>
                <a:ext uri="{FF2B5EF4-FFF2-40B4-BE49-F238E27FC236}">
                  <a16:creationId xmlns:a16="http://schemas.microsoft.com/office/drawing/2014/main" id="{C9BA3723-7B90-4DF1-1672-CE4DE4ECB8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1756" y="2388658"/>
              <a:ext cx="421105" cy="421105"/>
            </a:xfrm>
            <a:prstGeom prst="rect">
              <a:avLst/>
            </a:prstGeom>
          </p:spPr>
        </p:pic>
        <p:pic>
          <p:nvPicPr>
            <p:cNvPr id="16" name="图形 15">
              <a:extLst>
                <a:ext uri="{FF2B5EF4-FFF2-40B4-BE49-F238E27FC236}">
                  <a16:creationId xmlns:a16="http://schemas.microsoft.com/office/drawing/2014/main" id="{D16685E2-836F-6393-5E92-48077FD407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4390" y="2388657"/>
              <a:ext cx="421105" cy="421105"/>
            </a:xfrm>
            <a:prstGeom prst="rect">
              <a:avLst/>
            </a:prstGeom>
          </p:spPr>
        </p:pic>
        <p:pic>
          <p:nvPicPr>
            <p:cNvPr id="17" name="图形 16">
              <a:extLst>
                <a:ext uri="{FF2B5EF4-FFF2-40B4-BE49-F238E27FC236}">
                  <a16:creationId xmlns:a16="http://schemas.microsoft.com/office/drawing/2014/main" id="{D1035C29-CB4E-215E-7710-49D519AEA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9961" y="1162183"/>
              <a:ext cx="801561" cy="820041"/>
            </a:xfrm>
            <a:prstGeom prst="rect">
              <a:avLst/>
            </a:prstGeom>
          </p:spPr>
        </p:pic>
      </p:grpSp>
      <p:grpSp>
        <p:nvGrpSpPr>
          <p:cNvPr id="18" name="组合 17">
            <a:extLst>
              <a:ext uri="{FF2B5EF4-FFF2-40B4-BE49-F238E27FC236}">
                <a16:creationId xmlns:a16="http://schemas.microsoft.com/office/drawing/2014/main" id="{28F67364-0B96-7716-5240-8905553B5462}"/>
              </a:ext>
            </a:extLst>
          </p:cNvPr>
          <p:cNvGrpSpPr/>
          <p:nvPr/>
        </p:nvGrpSpPr>
        <p:grpSpPr>
          <a:xfrm>
            <a:off x="4389021" y="2590290"/>
            <a:ext cx="865508" cy="1006347"/>
            <a:chOff x="4906982" y="1323187"/>
            <a:chExt cx="1043739" cy="1213580"/>
          </a:xfrm>
        </p:grpSpPr>
        <p:pic>
          <p:nvPicPr>
            <p:cNvPr id="19" name="图形 18">
              <a:extLst>
                <a:ext uri="{FF2B5EF4-FFF2-40B4-BE49-F238E27FC236}">
                  <a16:creationId xmlns:a16="http://schemas.microsoft.com/office/drawing/2014/main" id="{BBB8784E-D578-F26D-8CE6-9430CE0E32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5700" y="1533740"/>
              <a:ext cx="801561" cy="820041"/>
            </a:xfrm>
            <a:prstGeom prst="rect">
              <a:avLst/>
            </a:prstGeom>
          </p:spPr>
        </p:pic>
        <p:pic>
          <p:nvPicPr>
            <p:cNvPr id="20" name="图形 19">
              <a:extLst>
                <a:ext uri="{FF2B5EF4-FFF2-40B4-BE49-F238E27FC236}">
                  <a16:creationId xmlns:a16="http://schemas.microsoft.com/office/drawing/2014/main" id="{F19EB6FF-B303-3289-2720-804AAC797D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6982" y="2115662"/>
              <a:ext cx="421105" cy="421105"/>
            </a:xfrm>
            <a:prstGeom prst="rect">
              <a:avLst/>
            </a:prstGeom>
          </p:spPr>
        </p:pic>
        <p:pic>
          <p:nvPicPr>
            <p:cNvPr id="21" name="图形 20">
              <a:extLst>
                <a:ext uri="{FF2B5EF4-FFF2-40B4-BE49-F238E27FC236}">
                  <a16:creationId xmlns:a16="http://schemas.microsoft.com/office/drawing/2014/main" id="{5E70E559-136B-3747-2A27-C5C1E2B937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9616" y="2115661"/>
              <a:ext cx="421105" cy="421105"/>
            </a:xfrm>
            <a:prstGeom prst="rect">
              <a:avLst/>
            </a:prstGeom>
          </p:spPr>
        </p:pic>
        <p:pic>
          <p:nvPicPr>
            <p:cNvPr id="22" name="图形 21">
              <a:extLst>
                <a:ext uri="{FF2B5EF4-FFF2-40B4-BE49-F238E27FC236}">
                  <a16:creationId xmlns:a16="http://schemas.microsoft.com/office/drawing/2014/main" id="{C9F496A1-DA71-8162-9F8F-70D608664B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6982" y="1323188"/>
              <a:ext cx="421105" cy="421105"/>
            </a:xfrm>
            <a:prstGeom prst="rect">
              <a:avLst/>
            </a:prstGeom>
          </p:spPr>
        </p:pic>
        <p:pic>
          <p:nvPicPr>
            <p:cNvPr id="23" name="图形 22">
              <a:extLst>
                <a:ext uri="{FF2B5EF4-FFF2-40B4-BE49-F238E27FC236}">
                  <a16:creationId xmlns:a16="http://schemas.microsoft.com/office/drawing/2014/main" id="{C9A95999-6C45-CCDE-A8F7-DBFF1BEE5D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9616" y="1323187"/>
              <a:ext cx="421105" cy="421105"/>
            </a:xfrm>
            <a:prstGeom prst="rect">
              <a:avLst/>
            </a:prstGeom>
          </p:spPr>
        </p:pic>
      </p:grpSp>
      <p:sp>
        <p:nvSpPr>
          <p:cNvPr id="24" name="右箭头 23">
            <a:extLst>
              <a:ext uri="{FF2B5EF4-FFF2-40B4-BE49-F238E27FC236}">
                <a16:creationId xmlns:a16="http://schemas.microsoft.com/office/drawing/2014/main" id="{544BBEA4-AF22-A7C2-696D-1EB860599CF4}"/>
              </a:ext>
            </a:extLst>
          </p:cNvPr>
          <p:cNvSpPr/>
          <p:nvPr/>
        </p:nvSpPr>
        <p:spPr>
          <a:xfrm>
            <a:off x="3485151" y="2925525"/>
            <a:ext cx="349197" cy="337030"/>
          </a:xfrm>
          <a:prstGeom prst="right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右箭头 24">
            <a:extLst>
              <a:ext uri="{FF2B5EF4-FFF2-40B4-BE49-F238E27FC236}">
                <a16:creationId xmlns:a16="http://schemas.microsoft.com/office/drawing/2014/main" id="{C314DFAC-365A-FFFF-DADB-C08746D9EB94}"/>
              </a:ext>
            </a:extLst>
          </p:cNvPr>
          <p:cNvSpPr/>
          <p:nvPr/>
        </p:nvSpPr>
        <p:spPr>
          <a:xfrm>
            <a:off x="3485151" y="4985038"/>
            <a:ext cx="349197" cy="337030"/>
          </a:xfrm>
          <a:prstGeom prst="right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6" name="组合 25">
            <a:extLst>
              <a:ext uri="{FF2B5EF4-FFF2-40B4-BE49-F238E27FC236}">
                <a16:creationId xmlns:a16="http://schemas.microsoft.com/office/drawing/2014/main" id="{D9A48E4E-DD69-FA5C-145A-C4656DA12945}"/>
              </a:ext>
            </a:extLst>
          </p:cNvPr>
          <p:cNvGrpSpPr/>
          <p:nvPr/>
        </p:nvGrpSpPr>
        <p:grpSpPr>
          <a:xfrm>
            <a:off x="3947858" y="4326915"/>
            <a:ext cx="1898131" cy="1528843"/>
            <a:chOff x="4284348" y="3856220"/>
            <a:chExt cx="2289007" cy="1843673"/>
          </a:xfrm>
        </p:grpSpPr>
        <p:pic>
          <p:nvPicPr>
            <p:cNvPr id="27" name="图形 26">
              <a:extLst>
                <a:ext uri="{FF2B5EF4-FFF2-40B4-BE49-F238E27FC236}">
                  <a16:creationId xmlns:a16="http://schemas.microsoft.com/office/drawing/2014/main" id="{A54723DB-DC94-B5C2-0746-D0AEEA1F5D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4348" y="5278788"/>
              <a:ext cx="421105" cy="421105"/>
            </a:xfrm>
            <a:prstGeom prst="rect">
              <a:avLst/>
            </a:prstGeom>
          </p:spPr>
        </p:pic>
        <p:pic>
          <p:nvPicPr>
            <p:cNvPr id="28" name="图形 27">
              <a:extLst>
                <a:ext uri="{FF2B5EF4-FFF2-40B4-BE49-F238E27FC236}">
                  <a16:creationId xmlns:a16="http://schemas.microsoft.com/office/drawing/2014/main" id="{F9920CC4-F7E8-2B5E-74CD-AF307E370D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6982" y="5278787"/>
              <a:ext cx="421105" cy="421105"/>
            </a:xfrm>
            <a:prstGeom prst="rect">
              <a:avLst/>
            </a:prstGeom>
          </p:spPr>
        </p:pic>
        <p:pic>
          <p:nvPicPr>
            <p:cNvPr id="29" name="图形 28">
              <a:extLst>
                <a:ext uri="{FF2B5EF4-FFF2-40B4-BE49-F238E27FC236}">
                  <a16:creationId xmlns:a16="http://schemas.microsoft.com/office/drawing/2014/main" id="{59E1CE95-D4F2-D51E-8D7E-18AD0B396C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9616" y="5278786"/>
              <a:ext cx="421105" cy="421105"/>
            </a:xfrm>
            <a:prstGeom prst="rect">
              <a:avLst/>
            </a:prstGeom>
          </p:spPr>
        </p:pic>
        <p:pic>
          <p:nvPicPr>
            <p:cNvPr id="30" name="图形 29">
              <a:extLst>
                <a:ext uri="{FF2B5EF4-FFF2-40B4-BE49-F238E27FC236}">
                  <a16:creationId xmlns:a16="http://schemas.microsoft.com/office/drawing/2014/main" id="{87EA8389-4897-3B8B-5FA8-E3E7DAD73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2250" y="5278785"/>
              <a:ext cx="421105" cy="421105"/>
            </a:xfrm>
            <a:prstGeom prst="rect">
              <a:avLst/>
            </a:prstGeom>
          </p:spPr>
        </p:pic>
        <p:pic>
          <p:nvPicPr>
            <p:cNvPr id="31" name="图形 30">
              <a:extLst>
                <a:ext uri="{FF2B5EF4-FFF2-40B4-BE49-F238E27FC236}">
                  <a16:creationId xmlns:a16="http://schemas.microsoft.com/office/drawing/2014/main" id="{7278C12A-1D15-081C-9998-7E7D988C50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7298" y="3856220"/>
              <a:ext cx="801561" cy="820041"/>
            </a:xfrm>
            <a:prstGeom prst="rect">
              <a:avLst/>
            </a:prstGeom>
          </p:spPr>
        </p:pic>
        <p:cxnSp>
          <p:nvCxnSpPr>
            <p:cNvPr id="32" name="直线箭头连接符 31">
              <a:extLst>
                <a:ext uri="{FF2B5EF4-FFF2-40B4-BE49-F238E27FC236}">
                  <a16:creationId xmlns:a16="http://schemas.microsoft.com/office/drawing/2014/main" id="{70EB59A1-03FB-B95B-AFED-462C71B58AB6}"/>
                </a:ext>
              </a:extLst>
            </p:cNvPr>
            <p:cNvCxnSpPr>
              <a:cxnSpLocks/>
            </p:cNvCxnSpPr>
            <p:nvPr/>
          </p:nvCxnSpPr>
          <p:spPr>
            <a:xfrm flipV="1">
              <a:off x="4564381" y="4676261"/>
              <a:ext cx="552630" cy="450582"/>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线箭头连接符 32">
              <a:extLst>
                <a:ext uri="{FF2B5EF4-FFF2-40B4-BE49-F238E27FC236}">
                  <a16:creationId xmlns:a16="http://schemas.microsoft.com/office/drawing/2014/main" id="{5DE3ED33-0F2D-2BBD-449F-60B769840C40}"/>
                </a:ext>
              </a:extLst>
            </p:cNvPr>
            <p:cNvCxnSpPr>
              <a:cxnSpLocks/>
            </p:cNvCxnSpPr>
            <p:nvPr/>
          </p:nvCxnSpPr>
          <p:spPr>
            <a:xfrm flipH="1" flipV="1">
              <a:off x="5739645" y="4676261"/>
              <a:ext cx="546491" cy="450582"/>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线箭头连接符 33">
              <a:extLst>
                <a:ext uri="{FF2B5EF4-FFF2-40B4-BE49-F238E27FC236}">
                  <a16:creationId xmlns:a16="http://schemas.microsoft.com/office/drawing/2014/main" id="{A8718E45-0961-DD2D-AAE8-E19FECDA03FB}"/>
                </a:ext>
              </a:extLst>
            </p:cNvPr>
            <p:cNvCxnSpPr>
              <a:cxnSpLocks/>
            </p:cNvCxnSpPr>
            <p:nvPr/>
          </p:nvCxnSpPr>
          <p:spPr>
            <a:xfrm flipH="1" flipV="1">
              <a:off x="5528310" y="4684028"/>
              <a:ext cx="162393" cy="442815"/>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线箭头连接符 34">
              <a:extLst>
                <a:ext uri="{FF2B5EF4-FFF2-40B4-BE49-F238E27FC236}">
                  <a16:creationId xmlns:a16="http://schemas.microsoft.com/office/drawing/2014/main" id="{32A349A9-F739-709E-3D24-BADAD87E3E23}"/>
                </a:ext>
              </a:extLst>
            </p:cNvPr>
            <p:cNvCxnSpPr>
              <a:cxnSpLocks/>
            </p:cNvCxnSpPr>
            <p:nvPr/>
          </p:nvCxnSpPr>
          <p:spPr>
            <a:xfrm flipV="1">
              <a:off x="5134449" y="4676261"/>
              <a:ext cx="190229" cy="450582"/>
            </a:xfrm>
            <a:prstGeom prst="straightConnector1">
              <a:avLst/>
            </a:prstGeom>
            <a:ln w="254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D13B77FD-486D-CD23-D263-7AF4D67DF71A}"/>
                </a:ext>
              </a:extLst>
            </p:cNvPr>
            <p:cNvSpPr txBox="1"/>
            <p:nvPr/>
          </p:nvSpPr>
          <p:spPr>
            <a:xfrm>
              <a:off x="4647807" y="4655980"/>
              <a:ext cx="1614529" cy="445387"/>
            </a:xfrm>
            <a:prstGeom prst="rect">
              <a:avLst/>
            </a:prstGeom>
            <a:noFill/>
          </p:spPr>
          <p:txBody>
            <a:bodyPr wrap="none" rtlCol="0">
              <a:spAutoFit/>
            </a:bodyPr>
            <a:lstStyle/>
            <a:p>
              <a:r>
                <a:rPr kumimoji="1" lang="en-US" altLang="zh-CN" dirty="0">
                  <a:solidFill>
                    <a:srgbClr val="041562"/>
                  </a:solidFill>
                  <a:latin typeface="Helvetica" pitchFamily="2" charset="0"/>
                </a:rPr>
                <a:t>Information</a:t>
              </a:r>
              <a:endParaRPr kumimoji="1" lang="zh-CN" altLang="en-US" dirty="0">
                <a:solidFill>
                  <a:srgbClr val="041562"/>
                </a:solidFill>
                <a:latin typeface="Helvetica" pitchFamily="2" charset="0"/>
              </a:endParaRPr>
            </a:p>
          </p:txBody>
        </p:sp>
      </p:grpSp>
      <p:grpSp>
        <p:nvGrpSpPr>
          <p:cNvPr id="37" name="组合 36">
            <a:extLst>
              <a:ext uri="{FF2B5EF4-FFF2-40B4-BE49-F238E27FC236}">
                <a16:creationId xmlns:a16="http://schemas.microsoft.com/office/drawing/2014/main" id="{3F477FA0-7258-5BCE-9083-9E391BB5895D}"/>
              </a:ext>
            </a:extLst>
          </p:cNvPr>
          <p:cNvGrpSpPr/>
          <p:nvPr/>
        </p:nvGrpSpPr>
        <p:grpSpPr>
          <a:xfrm>
            <a:off x="1320101" y="4493276"/>
            <a:ext cx="1898131" cy="1366237"/>
            <a:chOff x="856488" y="1162183"/>
            <a:chExt cx="2289007" cy="1647582"/>
          </a:xfrm>
        </p:grpSpPr>
        <p:pic>
          <p:nvPicPr>
            <p:cNvPr id="38" name="图形 37">
              <a:extLst>
                <a:ext uri="{FF2B5EF4-FFF2-40B4-BE49-F238E27FC236}">
                  <a16:creationId xmlns:a16="http://schemas.microsoft.com/office/drawing/2014/main" id="{363BC2C0-4C13-6E8B-C624-A677C088F1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6488" y="2388660"/>
              <a:ext cx="421105" cy="421105"/>
            </a:xfrm>
            <a:prstGeom prst="rect">
              <a:avLst/>
            </a:prstGeom>
          </p:spPr>
        </p:pic>
        <p:pic>
          <p:nvPicPr>
            <p:cNvPr id="39" name="图形 38">
              <a:extLst>
                <a:ext uri="{FF2B5EF4-FFF2-40B4-BE49-F238E27FC236}">
                  <a16:creationId xmlns:a16="http://schemas.microsoft.com/office/drawing/2014/main" id="{2437EC42-F49F-413A-5374-78E0A55D79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9122" y="2388659"/>
              <a:ext cx="421105" cy="421105"/>
            </a:xfrm>
            <a:prstGeom prst="rect">
              <a:avLst/>
            </a:prstGeom>
          </p:spPr>
        </p:pic>
        <p:pic>
          <p:nvPicPr>
            <p:cNvPr id="40" name="图形 39">
              <a:extLst>
                <a:ext uri="{FF2B5EF4-FFF2-40B4-BE49-F238E27FC236}">
                  <a16:creationId xmlns:a16="http://schemas.microsoft.com/office/drawing/2014/main" id="{DAE895E9-BA4D-5436-CCDB-6D5E25B15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1756" y="2388658"/>
              <a:ext cx="421105" cy="421105"/>
            </a:xfrm>
            <a:prstGeom prst="rect">
              <a:avLst/>
            </a:prstGeom>
          </p:spPr>
        </p:pic>
        <p:pic>
          <p:nvPicPr>
            <p:cNvPr id="41" name="图形 40">
              <a:extLst>
                <a:ext uri="{FF2B5EF4-FFF2-40B4-BE49-F238E27FC236}">
                  <a16:creationId xmlns:a16="http://schemas.microsoft.com/office/drawing/2014/main" id="{4AC1659E-0317-1909-6AED-1FCC37A4A8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24390" y="2388657"/>
              <a:ext cx="421105" cy="421105"/>
            </a:xfrm>
            <a:prstGeom prst="rect">
              <a:avLst/>
            </a:prstGeom>
          </p:spPr>
        </p:pic>
        <p:pic>
          <p:nvPicPr>
            <p:cNvPr id="42" name="图形 41">
              <a:extLst>
                <a:ext uri="{FF2B5EF4-FFF2-40B4-BE49-F238E27FC236}">
                  <a16:creationId xmlns:a16="http://schemas.microsoft.com/office/drawing/2014/main" id="{927ADECC-D903-57A8-D554-FD0C8E455D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9961" y="1162183"/>
              <a:ext cx="801561" cy="820041"/>
            </a:xfrm>
            <a:prstGeom prst="rect">
              <a:avLst/>
            </a:prstGeom>
          </p:spPr>
        </p:pic>
      </p:grpSp>
      <p:sp>
        <p:nvSpPr>
          <p:cNvPr id="43" name="文本框 42">
            <a:extLst>
              <a:ext uri="{FF2B5EF4-FFF2-40B4-BE49-F238E27FC236}">
                <a16:creationId xmlns:a16="http://schemas.microsoft.com/office/drawing/2014/main" id="{2064F74E-E9B8-005A-6E29-03F859836825}"/>
              </a:ext>
            </a:extLst>
          </p:cNvPr>
          <p:cNvSpPr txBox="1"/>
          <p:nvPr/>
        </p:nvSpPr>
        <p:spPr>
          <a:xfrm>
            <a:off x="991732" y="2056078"/>
            <a:ext cx="3476360" cy="400110"/>
          </a:xfrm>
          <a:prstGeom prst="rect">
            <a:avLst/>
          </a:prstGeom>
          <a:noFill/>
        </p:spPr>
        <p:txBody>
          <a:bodyPr wrap="square" rtlCol="0">
            <a:spAutoFit/>
          </a:bodyPr>
          <a:lstStyle/>
          <a:p>
            <a:r>
              <a:rPr kumimoji="1" lang="en-US" altLang="zh-CN" sz="2000" dirty="0">
                <a:solidFill>
                  <a:srgbClr val="041562"/>
                </a:solidFill>
                <a:latin typeface="Helvetica" pitchFamily="2" charset="0"/>
              </a:rPr>
              <a:t>D</a:t>
            </a:r>
            <a:r>
              <a:rPr kumimoji="1" lang="en" altLang="zh-CN" sz="2000" dirty="0" err="1">
                <a:solidFill>
                  <a:srgbClr val="041562"/>
                </a:solidFill>
                <a:latin typeface="Helvetica" pitchFamily="2" charset="0"/>
              </a:rPr>
              <a:t>ata</a:t>
            </a:r>
            <a:r>
              <a:rPr kumimoji="1" lang="en" altLang="zh-CN" sz="2000" dirty="0">
                <a:solidFill>
                  <a:srgbClr val="041562"/>
                </a:solidFill>
                <a:latin typeface="Helvetica" pitchFamily="2" charset="0"/>
              </a:rPr>
              <a:t>-intensive visualization</a:t>
            </a:r>
          </a:p>
        </p:txBody>
      </p:sp>
      <p:sp>
        <p:nvSpPr>
          <p:cNvPr id="44" name="文本框 43">
            <a:extLst>
              <a:ext uri="{FF2B5EF4-FFF2-40B4-BE49-F238E27FC236}">
                <a16:creationId xmlns:a16="http://schemas.microsoft.com/office/drawing/2014/main" id="{096831C5-54EE-C011-27A2-3DDC928BDEC1}"/>
              </a:ext>
            </a:extLst>
          </p:cNvPr>
          <p:cNvSpPr txBox="1"/>
          <p:nvPr/>
        </p:nvSpPr>
        <p:spPr>
          <a:xfrm>
            <a:off x="991732" y="4099683"/>
            <a:ext cx="3476360" cy="400110"/>
          </a:xfrm>
          <a:prstGeom prst="rect">
            <a:avLst/>
          </a:prstGeom>
          <a:noFill/>
        </p:spPr>
        <p:txBody>
          <a:bodyPr wrap="square" rtlCol="0">
            <a:spAutoFit/>
          </a:bodyPr>
          <a:lstStyle/>
          <a:p>
            <a:r>
              <a:rPr kumimoji="1" lang="en-US" altLang="zh-CN" sz="2000" dirty="0">
                <a:solidFill>
                  <a:srgbClr val="041562"/>
                </a:solidFill>
                <a:latin typeface="Helvetica" pitchFamily="2" charset="0"/>
              </a:rPr>
              <a:t>Distributed </a:t>
            </a:r>
            <a:r>
              <a:rPr kumimoji="1" lang="en" altLang="zh-CN" sz="2000" dirty="0">
                <a:solidFill>
                  <a:srgbClr val="041562"/>
                </a:solidFill>
                <a:latin typeface="Helvetica" pitchFamily="2" charset="0"/>
              </a:rPr>
              <a:t>visualization</a:t>
            </a:r>
          </a:p>
        </p:txBody>
      </p:sp>
      <p:cxnSp>
        <p:nvCxnSpPr>
          <p:cNvPr id="46" name="直线箭头连接符 45">
            <a:extLst>
              <a:ext uri="{FF2B5EF4-FFF2-40B4-BE49-F238E27FC236}">
                <a16:creationId xmlns:a16="http://schemas.microsoft.com/office/drawing/2014/main" id="{0BC53453-1FA5-114D-4502-70A9355E0B8D}"/>
              </a:ext>
            </a:extLst>
          </p:cNvPr>
          <p:cNvCxnSpPr>
            <a:cxnSpLocks/>
          </p:cNvCxnSpPr>
          <p:nvPr/>
        </p:nvCxnSpPr>
        <p:spPr>
          <a:xfrm>
            <a:off x="6902202" y="4003312"/>
            <a:ext cx="4527798" cy="0"/>
          </a:xfrm>
          <a:prstGeom prst="straightConnector1">
            <a:avLst/>
          </a:prstGeom>
          <a:ln w="19050">
            <a:solidFill>
              <a:schemeClr val="bg2">
                <a:lumMod val="75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4C21CA98-A449-B9DB-DB40-D9552C34AE2F}"/>
              </a:ext>
            </a:extLst>
          </p:cNvPr>
          <p:cNvSpPr txBox="1"/>
          <p:nvPr/>
        </p:nvSpPr>
        <p:spPr>
          <a:xfrm>
            <a:off x="7709584" y="2515420"/>
            <a:ext cx="3716831" cy="954107"/>
          </a:xfrm>
          <a:prstGeom prst="rect">
            <a:avLst/>
          </a:prstGeom>
          <a:noFill/>
        </p:spPr>
        <p:txBody>
          <a:bodyPr wrap="square" rtlCol="0">
            <a:spAutoFit/>
          </a:bodyPr>
          <a:lstStyle/>
          <a:p>
            <a:r>
              <a:rPr kumimoji="1" lang="en" altLang="zh-CN" sz="2800" dirty="0">
                <a:solidFill>
                  <a:srgbClr val="041562"/>
                </a:solidFill>
                <a:latin typeface="Helvetica" pitchFamily="2" charset="0"/>
              </a:rPr>
              <a:t>easily aggregate and</a:t>
            </a:r>
          </a:p>
          <a:p>
            <a:r>
              <a:rPr kumimoji="1" lang="en" altLang="zh-CN" sz="2800" dirty="0">
                <a:solidFill>
                  <a:srgbClr val="041562"/>
                </a:solidFill>
                <a:latin typeface="Helvetica" pitchFamily="2" charset="0"/>
              </a:rPr>
              <a:t>analyze the datasets</a:t>
            </a:r>
          </a:p>
        </p:txBody>
      </p:sp>
      <p:sp>
        <p:nvSpPr>
          <p:cNvPr id="51" name="文本框 50">
            <a:extLst>
              <a:ext uri="{FF2B5EF4-FFF2-40B4-BE49-F238E27FC236}">
                <a16:creationId xmlns:a16="http://schemas.microsoft.com/office/drawing/2014/main" id="{744F21CE-26E8-7A18-3529-F96DB6361FDF}"/>
              </a:ext>
            </a:extLst>
          </p:cNvPr>
          <p:cNvSpPr txBox="1"/>
          <p:nvPr/>
        </p:nvSpPr>
        <p:spPr>
          <a:xfrm>
            <a:off x="7696182" y="4522028"/>
            <a:ext cx="3709025" cy="954107"/>
          </a:xfrm>
          <a:prstGeom prst="rect">
            <a:avLst/>
          </a:prstGeom>
          <a:noFill/>
        </p:spPr>
        <p:txBody>
          <a:bodyPr wrap="square" rtlCol="0">
            <a:spAutoFit/>
          </a:bodyPr>
          <a:lstStyle/>
          <a:p>
            <a:r>
              <a:rPr kumimoji="1" lang="en" altLang="zh-CN" sz="2800" dirty="0">
                <a:solidFill>
                  <a:srgbClr val="041562"/>
                </a:solidFill>
                <a:latin typeface="Helvetica" pitchFamily="2" charset="0"/>
              </a:rPr>
              <a:t>a great risk of privacy</a:t>
            </a:r>
            <a:r>
              <a:rPr kumimoji="1" lang="zh-CN" altLang="en-US" sz="2800" dirty="0">
                <a:solidFill>
                  <a:srgbClr val="041562"/>
                </a:solidFill>
                <a:latin typeface="Helvetica" pitchFamily="2" charset="0"/>
              </a:rPr>
              <a:t> </a:t>
            </a:r>
            <a:endParaRPr kumimoji="1" lang="en-US" altLang="zh-CN" sz="2800" dirty="0">
              <a:solidFill>
                <a:srgbClr val="041562"/>
              </a:solidFill>
              <a:latin typeface="Helvetica" pitchFamily="2" charset="0"/>
            </a:endParaRPr>
          </a:p>
          <a:p>
            <a:r>
              <a:rPr kumimoji="1" lang="en" altLang="zh-CN" sz="2800" dirty="0">
                <a:solidFill>
                  <a:srgbClr val="041562"/>
                </a:solidFill>
                <a:latin typeface="Helvetica" pitchFamily="2" charset="0"/>
              </a:rPr>
              <a:t>leakage</a:t>
            </a:r>
          </a:p>
        </p:txBody>
      </p:sp>
      <p:sp>
        <p:nvSpPr>
          <p:cNvPr id="53" name="椭圆 52">
            <a:extLst>
              <a:ext uri="{FF2B5EF4-FFF2-40B4-BE49-F238E27FC236}">
                <a16:creationId xmlns:a16="http://schemas.microsoft.com/office/drawing/2014/main" id="{A8B52E9E-A60D-AB65-1B58-DC1F3467FF32}"/>
              </a:ext>
            </a:extLst>
          </p:cNvPr>
          <p:cNvSpPr>
            <a:spLocks noChangeAspect="1"/>
          </p:cNvSpPr>
          <p:nvPr/>
        </p:nvSpPr>
        <p:spPr>
          <a:xfrm>
            <a:off x="7139662" y="2583834"/>
            <a:ext cx="432000" cy="432000"/>
          </a:xfrm>
          <a:prstGeom prst="ellipse">
            <a:avLst/>
          </a:prstGeom>
          <a:noFill/>
          <a:ln w="28575">
            <a:solidFill>
              <a:srgbClr val="041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文本框 53">
            <a:extLst>
              <a:ext uri="{FF2B5EF4-FFF2-40B4-BE49-F238E27FC236}">
                <a16:creationId xmlns:a16="http://schemas.microsoft.com/office/drawing/2014/main" id="{4A6D6D8A-BE5F-3B9E-AB01-8DD36A5FF958}"/>
              </a:ext>
            </a:extLst>
          </p:cNvPr>
          <p:cNvSpPr txBox="1"/>
          <p:nvPr/>
        </p:nvSpPr>
        <p:spPr>
          <a:xfrm>
            <a:off x="7160870" y="2513669"/>
            <a:ext cx="392099" cy="523220"/>
          </a:xfrm>
          <a:prstGeom prst="rect">
            <a:avLst/>
          </a:prstGeom>
          <a:noFill/>
        </p:spPr>
        <p:txBody>
          <a:bodyPr wrap="square" rtlCol="0">
            <a:spAutoFit/>
          </a:bodyPr>
          <a:lstStyle/>
          <a:p>
            <a:r>
              <a:rPr kumimoji="1" lang="en-US" altLang="zh-CN" sz="2800" dirty="0">
                <a:latin typeface="Helvetica" pitchFamily="2" charset="0"/>
              </a:rPr>
              <a:t>+</a:t>
            </a:r>
            <a:endParaRPr kumimoji="1" lang="zh-CN" altLang="en-US" sz="2800" dirty="0">
              <a:latin typeface="Helvetica" pitchFamily="2" charset="0"/>
            </a:endParaRPr>
          </a:p>
        </p:txBody>
      </p:sp>
      <p:sp>
        <p:nvSpPr>
          <p:cNvPr id="55" name="椭圆 54">
            <a:extLst>
              <a:ext uri="{FF2B5EF4-FFF2-40B4-BE49-F238E27FC236}">
                <a16:creationId xmlns:a16="http://schemas.microsoft.com/office/drawing/2014/main" id="{110E6DD1-D452-F101-9C80-47CA69E188DE}"/>
              </a:ext>
            </a:extLst>
          </p:cNvPr>
          <p:cNvSpPr>
            <a:spLocks noChangeAspect="1"/>
          </p:cNvSpPr>
          <p:nvPr/>
        </p:nvSpPr>
        <p:spPr>
          <a:xfrm>
            <a:off x="7118454" y="4591591"/>
            <a:ext cx="432000" cy="432000"/>
          </a:xfrm>
          <a:prstGeom prst="ellipse">
            <a:avLst/>
          </a:prstGeom>
          <a:noFill/>
          <a:ln w="28575">
            <a:solidFill>
              <a:srgbClr val="DE5B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文本框 55">
            <a:extLst>
              <a:ext uri="{FF2B5EF4-FFF2-40B4-BE49-F238E27FC236}">
                <a16:creationId xmlns:a16="http://schemas.microsoft.com/office/drawing/2014/main" id="{7B579BAF-DF87-1593-3126-FDE35EB7A2EC}"/>
              </a:ext>
            </a:extLst>
          </p:cNvPr>
          <p:cNvSpPr txBox="1"/>
          <p:nvPr/>
        </p:nvSpPr>
        <p:spPr>
          <a:xfrm>
            <a:off x="7191617" y="4542208"/>
            <a:ext cx="392099" cy="523220"/>
          </a:xfrm>
          <a:prstGeom prst="rect">
            <a:avLst/>
          </a:prstGeom>
          <a:noFill/>
        </p:spPr>
        <p:txBody>
          <a:bodyPr wrap="square" rtlCol="0">
            <a:spAutoFit/>
          </a:bodyPr>
          <a:lstStyle/>
          <a:p>
            <a:r>
              <a:rPr kumimoji="1" lang="en-US" altLang="zh-CN" sz="2800" dirty="0">
                <a:solidFill>
                  <a:srgbClr val="DE5B48"/>
                </a:solidFill>
                <a:latin typeface="Helvetica" pitchFamily="2" charset="0"/>
              </a:rPr>
              <a:t>-</a:t>
            </a:r>
            <a:endParaRPr kumimoji="1" lang="zh-CN" altLang="en-US" sz="2800" dirty="0">
              <a:solidFill>
                <a:srgbClr val="DE5B48"/>
              </a:solidFill>
              <a:latin typeface="Helvetica" pitchFamily="2" charset="0"/>
            </a:endParaRPr>
          </a:p>
        </p:txBody>
      </p:sp>
      <p:pic>
        <p:nvPicPr>
          <p:cNvPr id="62" name="图片 61">
            <a:extLst>
              <a:ext uri="{FF2B5EF4-FFF2-40B4-BE49-F238E27FC236}">
                <a16:creationId xmlns:a16="http://schemas.microsoft.com/office/drawing/2014/main" id="{5592BCBB-A8B5-A79B-41B8-176D079B39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1210" y="3973151"/>
            <a:ext cx="812800" cy="812800"/>
          </a:xfrm>
          <a:prstGeom prst="rect">
            <a:avLst/>
          </a:prstGeom>
        </p:spPr>
      </p:pic>
      <p:cxnSp>
        <p:nvCxnSpPr>
          <p:cNvPr id="63" name="曲线连接符 62">
            <a:extLst>
              <a:ext uri="{FF2B5EF4-FFF2-40B4-BE49-F238E27FC236}">
                <a16:creationId xmlns:a16="http://schemas.microsoft.com/office/drawing/2014/main" id="{C649C547-ACF9-FD39-61C6-4CCE329BEAA5}"/>
              </a:ext>
            </a:extLst>
          </p:cNvPr>
          <p:cNvCxnSpPr>
            <a:cxnSpLocks/>
            <a:endCxn id="36" idx="3"/>
          </p:cNvCxnSpPr>
          <p:nvPr/>
        </p:nvCxnSpPr>
        <p:spPr>
          <a:xfrm rot="5400000">
            <a:off x="5569663" y="4518213"/>
            <a:ext cx="674976" cy="638142"/>
          </a:xfrm>
          <a:prstGeom prst="curvedConnector2">
            <a:avLst/>
          </a:prstGeom>
          <a:ln w="12700">
            <a:solidFill>
              <a:srgbClr val="DE5B48"/>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1" name="文本框 70">
            <a:extLst>
              <a:ext uri="{FF2B5EF4-FFF2-40B4-BE49-F238E27FC236}">
                <a16:creationId xmlns:a16="http://schemas.microsoft.com/office/drawing/2014/main" id="{F3C7139B-D677-FB6B-BE05-075DAA0A33C2}"/>
              </a:ext>
            </a:extLst>
          </p:cNvPr>
          <p:cNvSpPr txBox="1"/>
          <p:nvPr/>
        </p:nvSpPr>
        <p:spPr>
          <a:xfrm>
            <a:off x="5333720" y="4669322"/>
            <a:ext cx="1027845" cy="338554"/>
          </a:xfrm>
          <a:prstGeom prst="rect">
            <a:avLst/>
          </a:prstGeom>
          <a:noFill/>
        </p:spPr>
        <p:txBody>
          <a:bodyPr wrap="none" rtlCol="0">
            <a:spAutoFit/>
          </a:bodyPr>
          <a:lstStyle/>
          <a:p>
            <a:r>
              <a:rPr kumimoji="1" lang="en-US" altLang="zh-CN" sz="1600" dirty="0">
                <a:solidFill>
                  <a:srgbClr val="DE5B48"/>
                </a:solidFill>
                <a:latin typeface="Helvetica" pitchFamily="2" charset="0"/>
              </a:rPr>
              <a:t>inference</a:t>
            </a:r>
            <a:endParaRPr kumimoji="1" lang="zh-CN" altLang="en-US" sz="1600" dirty="0">
              <a:solidFill>
                <a:srgbClr val="DE5B48"/>
              </a:solidFill>
              <a:latin typeface="Helvetica" pitchFamily="2" charset="0"/>
            </a:endParaRPr>
          </a:p>
        </p:txBody>
      </p:sp>
    </p:spTree>
    <p:extLst>
      <p:ext uri="{BB962C8B-B14F-4D97-AF65-F5344CB8AC3E}">
        <p14:creationId xmlns:p14="http://schemas.microsoft.com/office/powerpoint/2010/main" val="237264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12"/>
                                        </p:tgtEl>
                                      </p:cBhvr>
                                    </p:animEffect>
                                    <p:animScale>
                                      <p:cBhvr>
                                        <p:cTn id="9" dur="250" autoRev="1" fill="hold"/>
                                        <p:tgtEl>
                                          <p:spTgt spid="12"/>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200"/>
                                        <p:tgtEl>
                                          <p:spTgt spid="24"/>
                                        </p:tgtEl>
                                        <p:attrNameLst>
                                          <p:attrName>ppt_x</p:attrName>
                                        </p:attrNameLst>
                                      </p:cBhvr>
                                      <p:tavLst>
                                        <p:tav tm="0">
                                          <p:val>
                                            <p:strVal val="#ppt_x-#ppt_w*1.125000"/>
                                          </p:val>
                                        </p:tav>
                                        <p:tav tm="100000">
                                          <p:val>
                                            <p:strVal val="#ppt_x"/>
                                          </p:val>
                                        </p:tav>
                                      </p:tavLst>
                                    </p:anim>
                                    <p:animEffect transition="in" filter="wipe(right)">
                                      <p:cBhvr>
                                        <p:cTn id="15" dur="200"/>
                                        <p:tgtEl>
                                          <p:spTgt spid="24"/>
                                        </p:tgtEl>
                                      </p:cBhvr>
                                    </p:animEffect>
                                  </p:childTnLst>
                                </p:cTn>
                              </p:par>
                            </p:childTnLst>
                          </p:cTn>
                        </p:par>
                        <p:par>
                          <p:cTn id="16" fill="hold">
                            <p:stCondLst>
                              <p:cond delay="20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26" presetClass="emph" presetSubtype="0" fill="hold" nodeType="withEffect">
                                  <p:stCondLst>
                                    <p:cond delay="0"/>
                                  </p:stCondLst>
                                  <p:childTnLst>
                                    <p:animEffect transition="out" filter="fade">
                                      <p:cBhvr>
                                        <p:cTn id="20" dur="500" tmFilter="0, 0; .2, .5; .8, .5; 1, 0"/>
                                        <p:tgtEl>
                                          <p:spTgt spid="18"/>
                                        </p:tgtEl>
                                      </p:cBhvr>
                                    </p:animEffect>
                                    <p:animScale>
                                      <p:cBhvr>
                                        <p:cTn id="21" dur="250" autoRev="1" fill="hold"/>
                                        <p:tgtEl>
                                          <p:spTgt spid="1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26" presetClass="emph" presetSubtype="0" fill="hold" nodeType="withEffect">
                                  <p:stCondLst>
                                    <p:cond delay="0"/>
                                  </p:stCondLst>
                                  <p:childTnLst>
                                    <p:animEffect transition="out" filter="fade">
                                      <p:cBhvr>
                                        <p:cTn id="27" dur="500" tmFilter="0, 0; .2, .5; .8, .5; 1, 0"/>
                                        <p:tgtEl>
                                          <p:spTgt spid="37"/>
                                        </p:tgtEl>
                                      </p:cBhvr>
                                    </p:animEffect>
                                    <p:animScale>
                                      <p:cBhvr>
                                        <p:cTn id="28" dur="250" autoRev="1" fill="hold"/>
                                        <p:tgtEl>
                                          <p:spTgt spid="37"/>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200"/>
                                        <p:tgtEl>
                                          <p:spTgt spid="25"/>
                                        </p:tgtEl>
                                        <p:attrNameLst>
                                          <p:attrName>ppt_x</p:attrName>
                                        </p:attrNameLst>
                                      </p:cBhvr>
                                      <p:tavLst>
                                        <p:tav tm="0">
                                          <p:val>
                                            <p:strVal val="#ppt_x-#ppt_w*1.125000"/>
                                          </p:val>
                                        </p:tav>
                                        <p:tav tm="100000">
                                          <p:val>
                                            <p:strVal val="#ppt_x"/>
                                          </p:val>
                                        </p:tav>
                                      </p:tavLst>
                                    </p:anim>
                                    <p:animEffect transition="in" filter="wipe(right)">
                                      <p:cBhvr>
                                        <p:cTn id="34" dur="200"/>
                                        <p:tgtEl>
                                          <p:spTgt spid="25"/>
                                        </p:tgtEl>
                                      </p:cBhvr>
                                    </p:animEffect>
                                  </p:childTnLst>
                                </p:cTn>
                              </p:par>
                            </p:childTnLst>
                          </p:cTn>
                        </p:par>
                        <p:par>
                          <p:cTn id="35" fill="hold">
                            <p:stCondLst>
                              <p:cond delay="200"/>
                            </p:stCondLst>
                            <p:childTnLst>
                              <p:par>
                                <p:cTn id="36" presetID="1" presetClass="entr" presetSubtype="0"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par>
                                <p:cTn id="38" presetID="26" presetClass="emph" presetSubtype="0" fill="hold" nodeType="withEffect">
                                  <p:stCondLst>
                                    <p:cond delay="0"/>
                                  </p:stCondLst>
                                  <p:childTnLst>
                                    <p:animEffect transition="out" filter="fade">
                                      <p:cBhvr>
                                        <p:cTn id="39" dur="500" tmFilter="0, 0; .2, .5; .8, .5; 1, 0"/>
                                        <p:tgtEl>
                                          <p:spTgt spid="26"/>
                                        </p:tgtEl>
                                      </p:cBhvr>
                                    </p:animEffect>
                                    <p:animScale>
                                      <p:cBhvr>
                                        <p:cTn id="40" dur="250" autoRev="1" fill="hold"/>
                                        <p:tgtEl>
                                          <p:spTgt spid="26"/>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7" grpId="0" animBg="1"/>
      <p:bldP spid="24" grpId="0" animBg="1"/>
      <p:bldP spid="25" grpId="0" animBg="1"/>
      <p:bldP spid="50" grpId="0"/>
      <p:bldP spid="51" grpId="0"/>
      <p:bldP spid="53" grpId="0" animBg="1"/>
      <p:bldP spid="54" grpId="0"/>
      <p:bldP spid="55" grpId="0" animBg="1"/>
      <p:bldP spid="56" grpId="0"/>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F29EB266-2478-9D27-EA9C-403F0738D532}"/>
              </a:ext>
            </a:extLst>
          </p:cNvPr>
          <p:cNvSpPr/>
          <p:nvPr/>
        </p:nvSpPr>
        <p:spPr>
          <a:xfrm>
            <a:off x="6640286" y="3336323"/>
            <a:ext cx="4789714" cy="274802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en-US" dirty="0">
                <a:solidFill>
                  <a:srgbClr val="3B3F42"/>
                </a:solidFill>
                <a:latin typeface="Tahoma" panose="020B0604030504040204" pitchFamily="34" charset="0"/>
                <a:ea typeface="Tahoma" panose="020B0604030504040204" pitchFamily="34" charset="0"/>
                <a:cs typeface="Tahoma" panose="020B0604030504040204" pitchFamily="34" charset="0"/>
              </a:rPr>
              <a:t>Introduction</a:t>
            </a:r>
            <a:endParaRPr lang="ko-KR" altLang="en-US" dirty="0"/>
          </a:p>
        </p:txBody>
      </p:sp>
      <p:sp>
        <p:nvSpPr>
          <p:cNvPr id="3" name="내용 개체 틀 2">
            <a:extLst>
              <a:ext uri="{FF2B5EF4-FFF2-40B4-BE49-F238E27FC236}">
                <a16:creationId xmlns:a16="http://schemas.microsoft.com/office/drawing/2014/main" id="{A869A3CD-B3D2-C291-3769-7852219FEB73}"/>
              </a:ext>
            </a:extLst>
          </p:cNvPr>
          <p:cNvSpPr>
            <a:spLocks noGrp="1"/>
          </p:cNvSpPr>
          <p:nvPr>
            <p:ph idx="1"/>
          </p:nvPr>
        </p:nvSpPr>
        <p:spPr>
          <a:xfrm>
            <a:off x="7445015" y="3618217"/>
            <a:ext cx="3938518" cy="762952"/>
          </a:xfrm>
        </p:spPr>
        <p:txBody>
          <a:bodyPr>
            <a:normAutofit/>
          </a:bodyPr>
          <a:lstStyle/>
          <a:p>
            <a:pPr marL="0" indent="0">
              <a:buNone/>
              <a:defRPr/>
            </a:pPr>
            <a:r>
              <a:rPr lang="en-US" altLang="zh-CN" sz="2400" dirty="0">
                <a:latin typeface="Helvetica" pitchFamily="2" charset="0"/>
              </a:rPr>
              <a:t>i</a:t>
            </a:r>
            <a:r>
              <a:rPr lang="en" altLang="zh-CN" sz="2400" dirty="0" err="1">
                <a:effectLst/>
                <a:latin typeface="Helvetica" pitchFamily="2" charset="0"/>
              </a:rPr>
              <a:t>ncorporate</a:t>
            </a:r>
            <a:r>
              <a:rPr lang="zh-CN" altLang="en-US" sz="2400" dirty="0">
                <a:effectLst/>
                <a:latin typeface="Helvetica" pitchFamily="2" charset="0"/>
              </a:rPr>
              <a:t> </a:t>
            </a:r>
            <a:r>
              <a:rPr lang="en-US" altLang="zh-CN" sz="2400" dirty="0">
                <a:latin typeface="Helvetica" pitchFamily="2" charset="0"/>
              </a:rPr>
              <a:t>d</a:t>
            </a:r>
            <a:r>
              <a:rPr lang="en" altLang="zh-CN" sz="2400" dirty="0" err="1">
                <a:effectLst/>
                <a:latin typeface="Helvetica" pitchFamily="2" charset="0"/>
              </a:rPr>
              <a:t>ata</a:t>
            </a:r>
            <a:r>
              <a:rPr lang="en" altLang="zh-CN" sz="2400" dirty="0">
                <a:effectLst/>
                <a:latin typeface="Helvetica" pitchFamily="2" charset="0"/>
              </a:rPr>
              <a:t> encryption</a:t>
            </a:r>
            <a:r>
              <a:rPr lang="zh-CN" altLang="en-US" sz="2400" dirty="0">
                <a:effectLst/>
                <a:latin typeface="Helvetica" pitchFamily="2" charset="0"/>
              </a:rPr>
              <a:t> </a:t>
            </a:r>
            <a:r>
              <a:rPr lang="en-US" altLang="zh-CN" sz="2400" dirty="0">
                <a:effectLst/>
                <a:latin typeface="Helvetica" pitchFamily="2" charset="0"/>
              </a:rPr>
              <a:t>in</a:t>
            </a:r>
            <a:r>
              <a:rPr lang="zh-CN" altLang="en-US" sz="2400" dirty="0">
                <a:effectLst/>
                <a:latin typeface="Helvetica" pitchFamily="2" charset="0"/>
              </a:rPr>
              <a:t> </a:t>
            </a:r>
            <a:r>
              <a:rPr lang="en" altLang="zh-CN" sz="2400" dirty="0">
                <a:effectLst/>
                <a:latin typeface="Helvetica" pitchFamily="2" charset="0"/>
              </a:rPr>
              <a:t>visualization</a:t>
            </a:r>
            <a:r>
              <a:rPr lang="zh-CN" altLang="en-US" sz="2400" dirty="0">
                <a:effectLst/>
                <a:latin typeface="Helvetica" pitchFamily="2" charset="0"/>
              </a:rPr>
              <a:t> </a:t>
            </a:r>
            <a:r>
              <a:rPr lang="en" altLang="zh-CN" sz="2400" dirty="0">
                <a:effectLst/>
                <a:latin typeface="Helvetica" pitchFamily="2" charset="0"/>
              </a:rPr>
              <a:t>steps</a:t>
            </a:r>
          </a:p>
          <a:p>
            <a:pPr marL="0" indent="0">
              <a:buNone/>
              <a:defRPr/>
            </a:pPr>
            <a:endParaRPr lang="en" altLang="zh-CN" sz="200" dirty="0">
              <a:effectLst/>
              <a:latin typeface="Helvetica" pitchFamily="2" charset="0"/>
            </a:endParaRPr>
          </a:p>
          <a:p>
            <a:pPr marL="0" indent="0">
              <a:buNone/>
            </a:pPr>
            <a:endParaRPr lang="en" altLang="zh-CN" sz="200" dirty="0">
              <a:effectLst/>
              <a:latin typeface="Helvetica" pitchFamily="2" charset="0"/>
            </a:endParaRPr>
          </a:p>
          <a:p>
            <a:pPr>
              <a:defRPr/>
            </a:pPr>
            <a:endParaRPr lang="en-US" altLang="ko-KR" sz="2400" dirty="0">
              <a:solidFill>
                <a:srgbClr val="041562"/>
              </a:solidFill>
              <a:latin typeface="Tahoma" panose="020B0604030504040204" pitchFamily="34" charset="0"/>
              <a:ea typeface="Tahoma" panose="020B0604030504040204" pitchFamily="34" charset="0"/>
              <a:cs typeface="Tahoma" panose="020B0604030504040204" pitchFamily="34" charset="0"/>
            </a:endParaRPr>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4</a:t>
            </a:fld>
            <a:endParaRPr lang="en-US" altLang="ko-KR" dirty="0"/>
          </a:p>
        </p:txBody>
      </p:sp>
      <p:sp>
        <p:nvSpPr>
          <p:cNvPr id="5" name="文本框 4">
            <a:extLst>
              <a:ext uri="{FF2B5EF4-FFF2-40B4-BE49-F238E27FC236}">
                <a16:creationId xmlns:a16="http://schemas.microsoft.com/office/drawing/2014/main" id="{98A96450-9166-975F-C5F1-DAFA92FDBDA8}"/>
              </a:ext>
            </a:extLst>
          </p:cNvPr>
          <p:cNvSpPr txBox="1"/>
          <p:nvPr/>
        </p:nvSpPr>
        <p:spPr>
          <a:xfrm>
            <a:off x="869372" y="1302405"/>
            <a:ext cx="2570018" cy="646331"/>
          </a:xfrm>
          <a:prstGeom prst="rect">
            <a:avLst/>
          </a:prstGeom>
          <a:noFill/>
        </p:spPr>
        <p:txBody>
          <a:bodyPr wrap="square" rtlCol="0">
            <a:spAutoFit/>
          </a:bodyPr>
          <a:lstStyle/>
          <a:p>
            <a:r>
              <a:rPr lang="en-US" altLang="zh-CN" sz="3600" dirty="0">
                <a:solidFill>
                  <a:srgbClr val="041562"/>
                </a:solidFill>
                <a:latin typeface="Tahoma" panose="020B0604030504040204" pitchFamily="34" charset="0"/>
                <a:ea typeface="Tahoma" panose="020B0604030504040204" pitchFamily="34" charset="0"/>
                <a:cs typeface="Tahoma" panose="020B0604030504040204" pitchFamily="34" charset="0"/>
              </a:rPr>
              <a:t>Motivation</a:t>
            </a:r>
            <a:endParaRPr lang="zh-CN" altLang="en-US" sz="3600" dirty="0">
              <a:solidFill>
                <a:srgbClr val="041562"/>
              </a:solidFill>
              <a:latin typeface="Tahoma" panose="020B0604030504040204" pitchFamily="34" charset="0"/>
              <a:cs typeface="Tahoma" panose="020B0604030504040204" pitchFamily="34" charset="0"/>
            </a:endParaRPr>
          </a:p>
        </p:txBody>
      </p:sp>
      <p:pic>
        <p:nvPicPr>
          <p:cNvPr id="6" name="图片 5">
            <a:extLst>
              <a:ext uri="{FF2B5EF4-FFF2-40B4-BE49-F238E27FC236}">
                <a16:creationId xmlns:a16="http://schemas.microsoft.com/office/drawing/2014/main" id="{692D4411-708C-8AC5-5204-8707962258AB}"/>
              </a:ext>
            </a:extLst>
          </p:cNvPr>
          <p:cNvPicPr>
            <a:picLocks noChangeAspect="1"/>
          </p:cNvPicPr>
          <p:nvPr/>
        </p:nvPicPr>
        <p:blipFill>
          <a:blip r:embed="rId3"/>
          <a:stretch>
            <a:fillRect/>
          </a:stretch>
        </p:blipFill>
        <p:spPr>
          <a:xfrm>
            <a:off x="3527136" y="2068795"/>
            <a:ext cx="2568864" cy="1459582"/>
          </a:xfrm>
          <a:prstGeom prst="rect">
            <a:avLst/>
          </a:prstGeom>
        </p:spPr>
      </p:pic>
      <p:pic>
        <p:nvPicPr>
          <p:cNvPr id="9" name="图片 8">
            <a:extLst>
              <a:ext uri="{FF2B5EF4-FFF2-40B4-BE49-F238E27FC236}">
                <a16:creationId xmlns:a16="http://schemas.microsoft.com/office/drawing/2014/main" id="{9AB47C15-43E2-728F-6F39-844968536565}"/>
              </a:ext>
            </a:extLst>
          </p:cNvPr>
          <p:cNvPicPr>
            <a:picLocks noChangeAspect="1"/>
          </p:cNvPicPr>
          <p:nvPr/>
        </p:nvPicPr>
        <p:blipFill rotWithShape="1">
          <a:blip r:embed="rId4"/>
          <a:srcRect t="52832" b="5145"/>
          <a:stretch/>
        </p:blipFill>
        <p:spPr>
          <a:xfrm>
            <a:off x="856005" y="2068795"/>
            <a:ext cx="2496795" cy="977621"/>
          </a:xfrm>
          <a:prstGeom prst="rect">
            <a:avLst/>
          </a:prstGeom>
        </p:spPr>
      </p:pic>
      <p:sp>
        <p:nvSpPr>
          <p:cNvPr id="11" name="文本框 10">
            <a:extLst>
              <a:ext uri="{FF2B5EF4-FFF2-40B4-BE49-F238E27FC236}">
                <a16:creationId xmlns:a16="http://schemas.microsoft.com/office/drawing/2014/main" id="{E8DC33A0-FB2C-0BC9-EBC1-6F09460B7174}"/>
              </a:ext>
            </a:extLst>
          </p:cNvPr>
          <p:cNvSpPr txBox="1"/>
          <p:nvPr/>
        </p:nvSpPr>
        <p:spPr>
          <a:xfrm>
            <a:off x="856005" y="3037763"/>
            <a:ext cx="2726735" cy="461665"/>
          </a:xfrm>
          <a:prstGeom prst="rect">
            <a:avLst/>
          </a:prstGeom>
          <a:noFill/>
        </p:spPr>
        <p:txBody>
          <a:bodyPr wrap="square">
            <a:spAutoFit/>
          </a:bodyPr>
          <a:lstStyle/>
          <a:p>
            <a:r>
              <a:rPr lang="en" altLang="zh-CN" sz="1200" dirty="0">
                <a:latin typeface="Helvetica" pitchFamily="2" charset="0"/>
              </a:rPr>
              <a:t>Sankey Diagram-like Representation</a:t>
            </a:r>
          </a:p>
          <a:p>
            <a:r>
              <a:rPr lang="en" altLang="zh-CN" sz="1200" dirty="0">
                <a:latin typeface="Helvetica" pitchFamily="2" charset="0"/>
              </a:rPr>
              <a:t>Jia-Kai Chou</a:t>
            </a:r>
            <a:r>
              <a:rPr lang="zh-CN" altLang="en-US" sz="1200" dirty="0">
                <a:latin typeface="Helvetica" pitchFamily="2" charset="0"/>
              </a:rPr>
              <a:t> </a:t>
            </a:r>
            <a:r>
              <a:rPr lang="en-US" altLang="zh-CN" sz="1200" dirty="0">
                <a:latin typeface="Helvetica" pitchFamily="2" charset="0"/>
              </a:rPr>
              <a:t>et</a:t>
            </a:r>
            <a:r>
              <a:rPr lang="zh-CN" altLang="en-US" sz="1200" dirty="0">
                <a:latin typeface="Helvetica" pitchFamily="2" charset="0"/>
              </a:rPr>
              <a:t> </a:t>
            </a:r>
            <a:r>
              <a:rPr lang="en-US" altLang="zh-CN" sz="1200" dirty="0">
                <a:latin typeface="Helvetica" pitchFamily="2" charset="0"/>
              </a:rPr>
              <a:t>al.,</a:t>
            </a:r>
            <a:r>
              <a:rPr lang="zh-CN" altLang="en-US" sz="1200" dirty="0">
                <a:latin typeface="Helvetica" pitchFamily="2" charset="0"/>
              </a:rPr>
              <a:t> </a:t>
            </a:r>
            <a:r>
              <a:rPr lang="en-US" altLang="zh-CN" sz="1200" dirty="0">
                <a:latin typeface="Helvetica" pitchFamily="2" charset="0"/>
              </a:rPr>
              <a:t>2016</a:t>
            </a:r>
            <a:endParaRPr lang="zh-CN" altLang="en-US" sz="1200" dirty="0">
              <a:latin typeface="Helvetica" pitchFamily="2" charset="0"/>
            </a:endParaRPr>
          </a:p>
        </p:txBody>
      </p:sp>
      <p:sp>
        <p:nvSpPr>
          <p:cNvPr id="13" name="文本框 12">
            <a:extLst>
              <a:ext uri="{FF2B5EF4-FFF2-40B4-BE49-F238E27FC236}">
                <a16:creationId xmlns:a16="http://schemas.microsoft.com/office/drawing/2014/main" id="{2E21A35A-9601-4674-22A2-68A54E75F2F5}"/>
              </a:ext>
            </a:extLst>
          </p:cNvPr>
          <p:cNvSpPr txBox="1"/>
          <p:nvPr/>
        </p:nvSpPr>
        <p:spPr>
          <a:xfrm>
            <a:off x="3438236" y="3523688"/>
            <a:ext cx="2568864" cy="461665"/>
          </a:xfrm>
          <a:prstGeom prst="rect">
            <a:avLst/>
          </a:prstGeom>
          <a:noFill/>
        </p:spPr>
        <p:txBody>
          <a:bodyPr wrap="square">
            <a:spAutoFit/>
          </a:bodyPr>
          <a:lstStyle/>
          <a:p>
            <a:r>
              <a:rPr lang="en" altLang="zh-CN" sz="1200" dirty="0">
                <a:latin typeface="Helvetica" pitchFamily="2" charset="0"/>
              </a:rPr>
              <a:t>A Utility-aware Visual Approach</a:t>
            </a:r>
          </a:p>
          <a:p>
            <a:r>
              <a:rPr lang="en-US" altLang="zh-CN" sz="1200" dirty="0" err="1">
                <a:latin typeface="Helvetica" pitchFamily="2" charset="0"/>
              </a:rPr>
              <a:t>Xumeng</a:t>
            </a:r>
            <a:r>
              <a:rPr lang="zh-CN" altLang="en-US" sz="1200" dirty="0">
                <a:latin typeface="Helvetica" pitchFamily="2" charset="0"/>
              </a:rPr>
              <a:t> </a:t>
            </a:r>
            <a:r>
              <a:rPr lang="en-US" altLang="zh-CN" sz="1200" dirty="0">
                <a:latin typeface="Helvetica" pitchFamily="2" charset="0"/>
              </a:rPr>
              <a:t>Wang</a:t>
            </a:r>
            <a:r>
              <a:rPr lang="zh-CN" altLang="en-US" sz="1200" dirty="0">
                <a:latin typeface="Helvetica" pitchFamily="2" charset="0"/>
              </a:rPr>
              <a:t> </a:t>
            </a:r>
            <a:r>
              <a:rPr lang="en-US" altLang="zh-CN" sz="1200" dirty="0">
                <a:latin typeface="Helvetica" pitchFamily="2" charset="0"/>
              </a:rPr>
              <a:t>et</a:t>
            </a:r>
            <a:r>
              <a:rPr lang="zh-CN" altLang="en-US" sz="1200" dirty="0">
                <a:latin typeface="Helvetica" pitchFamily="2" charset="0"/>
              </a:rPr>
              <a:t> </a:t>
            </a:r>
            <a:r>
              <a:rPr lang="en-US" altLang="zh-CN" sz="1200" dirty="0">
                <a:latin typeface="Helvetica" pitchFamily="2" charset="0"/>
              </a:rPr>
              <a:t>al.,</a:t>
            </a:r>
            <a:r>
              <a:rPr lang="zh-CN" altLang="en-US" sz="1200" dirty="0">
                <a:latin typeface="Helvetica" pitchFamily="2" charset="0"/>
              </a:rPr>
              <a:t> </a:t>
            </a:r>
            <a:r>
              <a:rPr lang="en-US" altLang="zh-CN" sz="1200" dirty="0">
                <a:latin typeface="Helvetica" pitchFamily="2" charset="0"/>
              </a:rPr>
              <a:t>2017</a:t>
            </a:r>
            <a:endParaRPr lang="zh-CN" altLang="en-US" sz="1200" dirty="0">
              <a:latin typeface="Helvetica" pitchFamily="2" charset="0"/>
            </a:endParaRPr>
          </a:p>
        </p:txBody>
      </p:sp>
      <p:pic>
        <p:nvPicPr>
          <p:cNvPr id="14" name="图片 13">
            <a:extLst>
              <a:ext uri="{FF2B5EF4-FFF2-40B4-BE49-F238E27FC236}">
                <a16:creationId xmlns:a16="http://schemas.microsoft.com/office/drawing/2014/main" id="{116A90DB-DD8B-9FB1-F001-5BCC475BF4F4}"/>
              </a:ext>
            </a:extLst>
          </p:cNvPr>
          <p:cNvPicPr>
            <a:picLocks noChangeAspect="1"/>
          </p:cNvPicPr>
          <p:nvPr/>
        </p:nvPicPr>
        <p:blipFill>
          <a:blip r:embed="rId5"/>
          <a:stretch>
            <a:fillRect/>
          </a:stretch>
        </p:blipFill>
        <p:spPr>
          <a:xfrm>
            <a:off x="3527136" y="4022573"/>
            <a:ext cx="2571644" cy="1459582"/>
          </a:xfrm>
          <a:prstGeom prst="rect">
            <a:avLst/>
          </a:prstGeom>
        </p:spPr>
      </p:pic>
      <p:sp>
        <p:nvSpPr>
          <p:cNvPr id="16" name="文本框 15">
            <a:extLst>
              <a:ext uri="{FF2B5EF4-FFF2-40B4-BE49-F238E27FC236}">
                <a16:creationId xmlns:a16="http://schemas.microsoft.com/office/drawing/2014/main" id="{5BAEEB73-17E3-05AD-DB6A-388265F3102A}"/>
              </a:ext>
            </a:extLst>
          </p:cNvPr>
          <p:cNvSpPr txBox="1"/>
          <p:nvPr/>
        </p:nvSpPr>
        <p:spPr>
          <a:xfrm>
            <a:off x="3527136" y="5482155"/>
            <a:ext cx="2568864" cy="461665"/>
          </a:xfrm>
          <a:prstGeom prst="rect">
            <a:avLst/>
          </a:prstGeom>
          <a:noFill/>
        </p:spPr>
        <p:txBody>
          <a:bodyPr wrap="square">
            <a:spAutoFit/>
          </a:bodyPr>
          <a:lstStyle/>
          <a:p>
            <a:r>
              <a:rPr lang="en" altLang="zh-CN" sz="1200" dirty="0" err="1">
                <a:latin typeface="Helvetica" pitchFamily="2" charset="0"/>
              </a:rPr>
              <a:t>GraphProtector</a:t>
            </a:r>
            <a:endParaRPr lang="en" altLang="zh-CN" sz="1200" dirty="0">
              <a:latin typeface="Helvetica" pitchFamily="2" charset="0"/>
            </a:endParaRPr>
          </a:p>
          <a:p>
            <a:r>
              <a:rPr lang="en-US" altLang="zh-CN" sz="1200" dirty="0" err="1">
                <a:latin typeface="Helvetica" pitchFamily="2" charset="0"/>
              </a:rPr>
              <a:t>Xumeng</a:t>
            </a:r>
            <a:r>
              <a:rPr lang="zh-CN" altLang="en-US" sz="1200" dirty="0">
                <a:latin typeface="Helvetica" pitchFamily="2" charset="0"/>
              </a:rPr>
              <a:t> </a:t>
            </a:r>
            <a:r>
              <a:rPr lang="en-US" altLang="zh-CN" sz="1200" dirty="0">
                <a:latin typeface="Helvetica" pitchFamily="2" charset="0"/>
              </a:rPr>
              <a:t>Wang</a:t>
            </a:r>
            <a:r>
              <a:rPr lang="zh-CN" altLang="en-US" sz="1200" dirty="0">
                <a:latin typeface="Helvetica" pitchFamily="2" charset="0"/>
              </a:rPr>
              <a:t> </a:t>
            </a:r>
            <a:r>
              <a:rPr lang="en-US" altLang="zh-CN" sz="1200" dirty="0">
                <a:latin typeface="Helvetica" pitchFamily="2" charset="0"/>
              </a:rPr>
              <a:t>et</a:t>
            </a:r>
            <a:r>
              <a:rPr lang="zh-CN" altLang="en-US" sz="1200" dirty="0">
                <a:latin typeface="Helvetica" pitchFamily="2" charset="0"/>
              </a:rPr>
              <a:t> </a:t>
            </a:r>
            <a:r>
              <a:rPr lang="en-US" altLang="zh-CN" sz="1200" dirty="0">
                <a:latin typeface="Helvetica" pitchFamily="2" charset="0"/>
              </a:rPr>
              <a:t>al.,</a:t>
            </a:r>
            <a:r>
              <a:rPr lang="zh-CN" altLang="en-US" sz="1200" dirty="0">
                <a:latin typeface="Helvetica" pitchFamily="2" charset="0"/>
              </a:rPr>
              <a:t> </a:t>
            </a:r>
            <a:r>
              <a:rPr lang="en-US" altLang="zh-CN" sz="1200" dirty="0">
                <a:latin typeface="Helvetica" pitchFamily="2" charset="0"/>
              </a:rPr>
              <a:t>2018</a:t>
            </a:r>
            <a:endParaRPr lang="zh-CN" altLang="en-US" sz="1200" dirty="0">
              <a:latin typeface="Helvetica" pitchFamily="2" charset="0"/>
            </a:endParaRPr>
          </a:p>
        </p:txBody>
      </p:sp>
      <p:pic>
        <p:nvPicPr>
          <p:cNvPr id="17" name="图片 16">
            <a:extLst>
              <a:ext uri="{FF2B5EF4-FFF2-40B4-BE49-F238E27FC236}">
                <a16:creationId xmlns:a16="http://schemas.microsoft.com/office/drawing/2014/main" id="{DBFC8473-EFE5-78AC-BEEB-0F350FA27877}"/>
              </a:ext>
            </a:extLst>
          </p:cNvPr>
          <p:cNvPicPr>
            <a:picLocks noChangeAspect="1"/>
          </p:cNvPicPr>
          <p:nvPr/>
        </p:nvPicPr>
        <p:blipFill>
          <a:blip r:embed="rId6"/>
          <a:stretch>
            <a:fillRect/>
          </a:stretch>
        </p:blipFill>
        <p:spPr>
          <a:xfrm>
            <a:off x="939646" y="3514227"/>
            <a:ext cx="2314094" cy="2066155"/>
          </a:xfrm>
          <a:prstGeom prst="rect">
            <a:avLst/>
          </a:prstGeom>
        </p:spPr>
      </p:pic>
      <p:sp>
        <p:nvSpPr>
          <p:cNvPr id="18" name="文本框 17">
            <a:extLst>
              <a:ext uri="{FF2B5EF4-FFF2-40B4-BE49-F238E27FC236}">
                <a16:creationId xmlns:a16="http://schemas.microsoft.com/office/drawing/2014/main" id="{E6037C2D-6E08-C8EA-0B3D-A37DD62AE78D}"/>
              </a:ext>
            </a:extLst>
          </p:cNvPr>
          <p:cNvSpPr txBox="1"/>
          <p:nvPr/>
        </p:nvSpPr>
        <p:spPr>
          <a:xfrm>
            <a:off x="869949" y="5555595"/>
            <a:ext cx="2568864" cy="461665"/>
          </a:xfrm>
          <a:prstGeom prst="rect">
            <a:avLst/>
          </a:prstGeom>
          <a:noFill/>
        </p:spPr>
        <p:txBody>
          <a:bodyPr wrap="square">
            <a:spAutoFit/>
          </a:bodyPr>
          <a:lstStyle/>
          <a:p>
            <a:r>
              <a:rPr lang="en" altLang="zh-CN" sz="1200" dirty="0">
                <a:latin typeface="Helvetica" pitchFamily="2" charset="0"/>
              </a:rPr>
              <a:t>Umbra</a:t>
            </a:r>
          </a:p>
          <a:p>
            <a:r>
              <a:rPr lang="en-US" altLang="zh-CN" sz="1200" dirty="0" err="1">
                <a:latin typeface="Helvetica" pitchFamily="2" charset="0"/>
              </a:rPr>
              <a:t>Xumeng</a:t>
            </a:r>
            <a:r>
              <a:rPr lang="zh-CN" altLang="en-US" sz="1200" dirty="0">
                <a:latin typeface="Helvetica" pitchFamily="2" charset="0"/>
              </a:rPr>
              <a:t> </a:t>
            </a:r>
            <a:r>
              <a:rPr lang="en-US" altLang="zh-CN" sz="1200" dirty="0">
                <a:latin typeface="Helvetica" pitchFamily="2" charset="0"/>
              </a:rPr>
              <a:t>Wang</a:t>
            </a:r>
            <a:r>
              <a:rPr lang="zh-CN" altLang="en-US" sz="1200" dirty="0">
                <a:latin typeface="Helvetica" pitchFamily="2" charset="0"/>
              </a:rPr>
              <a:t> </a:t>
            </a:r>
            <a:r>
              <a:rPr lang="en-US" altLang="zh-CN" sz="1200" dirty="0">
                <a:latin typeface="Helvetica" pitchFamily="2" charset="0"/>
              </a:rPr>
              <a:t>et</a:t>
            </a:r>
            <a:r>
              <a:rPr lang="zh-CN" altLang="en-US" sz="1200" dirty="0">
                <a:latin typeface="Helvetica" pitchFamily="2" charset="0"/>
              </a:rPr>
              <a:t> </a:t>
            </a:r>
            <a:r>
              <a:rPr lang="en-US" altLang="zh-CN" sz="1200" dirty="0">
                <a:latin typeface="Helvetica" pitchFamily="2" charset="0"/>
              </a:rPr>
              <a:t>al.,</a:t>
            </a:r>
            <a:r>
              <a:rPr lang="zh-CN" altLang="en-US" sz="1200" dirty="0">
                <a:latin typeface="Helvetica" pitchFamily="2" charset="0"/>
              </a:rPr>
              <a:t> </a:t>
            </a:r>
            <a:r>
              <a:rPr lang="en-US" altLang="zh-CN" sz="1200" dirty="0">
                <a:latin typeface="Helvetica" pitchFamily="2" charset="0"/>
              </a:rPr>
              <a:t>2022</a:t>
            </a:r>
            <a:endParaRPr lang="zh-CN" altLang="en-US" sz="1200" dirty="0">
              <a:latin typeface="Helvetica" pitchFamily="2" charset="0"/>
            </a:endParaRPr>
          </a:p>
        </p:txBody>
      </p:sp>
      <p:sp>
        <p:nvSpPr>
          <p:cNvPr id="29" name="矩形 28">
            <a:extLst>
              <a:ext uri="{FF2B5EF4-FFF2-40B4-BE49-F238E27FC236}">
                <a16:creationId xmlns:a16="http://schemas.microsoft.com/office/drawing/2014/main" id="{CF3E5342-A0E1-1230-C0FF-753F75CC14E5}"/>
              </a:ext>
            </a:extLst>
          </p:cNvPr>
          <p:cNvSpPr/>
          <p:nvPr/>
        </p:nvSpPr>
        <p:spPr>
          <a:xfrm>
            <a:off x="6640286" y="1452717"/>
            <a:ext cx="4770664" cy="13831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0" name="直线箭头连接符 29">
            <a:extLst>
              <a:ext uri="{FF2B5EF4-FFF2-40B4-BE49-F238E27FC236}">
                <a16:creationId xmlns:a16="http://schemas.microsoft.com/office/drawing/2014/main" id="{1C20066F-CDA9-EC10-F598-3C3DE478620F}"/>
              </a:ext>
            </a:extLst>
          </p:cNvPr>
          <p:cNvCxnSpPr>
            <a:cxnSpLocks/>
          </p:cNvCxnSpPr>
          <p:nvPr/>
        </p:nvCxnSpPr>
        <p:spPr>
          <a:xfrm>
            <a:off x="6826002" y="3046416"/>
            <a:ext cx="4527798" cy="0"/>
          </a:xfrm>
          <a:prstGeom prst="straightConnector1">
            <a:avLst/>
          </a:prstGeom>
          <a:ln w="19050">
            <a:solidFill>
              <a:schemeClr val="bg2">
                <a:lumMod val="75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000162F9-94F0-4040-9247-9F11C64918FA}"/>
              </a:ext>
            </a:extLst>
          </p:cNvPr>
          <p:cNvSpPr txBox="1"/>
          <p:nvPr/>
        </p:nvSpPr>
        <p:spPr>
          <a:xfrm>
            <a:off x="7445015" y="1598750"/>
            <a:ext cx="3881128" cy="1200329"/>
          </a:xfrm>
          <a:prstGeom prst="rect">
            <a:avLst/>
          </a:prstGeom>
          <a:noFill/>
        </p:spPr>
        <p:txBody>
          <a:bodyPr wrap="square" rtlCol="0">
            <a:spAutoFit/>
          </a:bodyPr>
          <a:lstStyle/>
          <a:p>
            <a:r>
              <a:rPr kumimoji="1" lang="en" altLang="zh-CN" sz="2400" dirty="0">
                <a:solidFill>
                  <a:srgbClr val="041562"/>
                </a:solidFill>
                <a:latin typeface="Helvetica" pitchFamily="2" charset="0"/>
              </a:rPr>
              <a:t>protect data leakage</a:t>
            </a:r>
            <a:r>
              <a:rPr kumimoji="1" lang="zh-CN" altLang="en-US" sz="2400" dirty="0">
                <a:solidFill>
                  <a:srgbClr val="041562"/>
                </a:solidFill>
                <a:latin typeface="Helvetica" pitchFamily="2" charset="0"/>
              </a:rPr>
              <a:t> </a:t>
            </a:r>
            <a:r>
              <a:rPr kumimoji="1" lang="en" altLang="zh-CN" sz="2400" dirty="0">
                <a:solidFill>
                  <a:srgbClr val="041562"/>
                </a:solidFill>
                <a:latin typeface="Helvetica" pitchFamily="2" charset="0"/>
              </a:rPr>
              <a:t>within a centralized visualization process</a:t>
            </a:r>
          </a:p>
        </p:txBody>
      </p:sp>
      <p:grpSp>
        <p:nvGrpSpPr>
          <p:cNvPr id="41" name="组合 40">
            <a:extLst>
              <a:ext uri="{FF2B5EF4-FFF2-40B4-BE49-F238E27FC236}">
                <a16:creationId xmlns:a16="http://schemas.microsoft.com/office/drawing/2014/main" id="{5105DC45-C54A-7B25-1E7C-E2B82FEDC666}"/>
              </a:ext>
            </a:extLst>
          </p:cNvPr>
          <p:cNvGrpSpPr/>
          <p:nvPr/>
        </p:nvGrpSpPr>
        <p:grpSpPr>
          <a:xfrm>
            <a:off x="6865319" y="1584556"/>
            <a:ext cx="432000" cy="523220"/>
            <a:chOff x="7139662" y="1596999"/>
            <a:chExt cx="432000" cy="523220"/>
          </a:xfrm>
        </p:grpSpPr>
        <p:sp>
          <p:nvSpPr>
            <p:cNvPr id="33" name="椭圆 32">
              <a:extLst>
                <a:ext uri="{FF2B5EF4-FFF2-40B4-BE49-F238E27FC236}">
                  <a16:creationId xmlns:a16="http://schemas.microsoft.com/office/drawing/2014/main" id="{916FD1FC-695B-D06F-2057-73A138FFA477}"/>
                </a:ext>
              </a:extLst>
            </p:cNvPr>
            <p:cNvSpPr>
              <a:spLocks noChangeAspect="1"/>
            </p:cNvSpPr>
            <p:nvPr/>
          </p:nvSpPr>
          <p:spPr>
            <a:xfrm>
              <a:off x="7139662" y="1667164"/>
              <a:ext cx="432000" cy="432000"/>
            </a:xfrm>
            <a:prstGeom prst="ellipse">
              <a:avLst/>
            </a:prstGeom>
            <a:noFill/>
            <a:ln w="28575">
              <a:solidFill>
                <a:srgbClr val="041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文本框 33">
              <a:extLst>
                <a:ext uri="{FF2B5EF4-FFF2-40B4-BE49-F238E27FC236}">
                  <a16:creationId xmlns:a16="http://schemas.microsoft.com/office/drawing/2014/main" id="{601B83B7-A907-5B4F-774E-7BF49A46B668}"/>
                </a:ext>
              </a:extLst>
            </p:cNvPr>
            <p:cNvSpPr txBox="1"/>
            <p:nvPr/>
          </p:nvSpPr>
          <p:spPr>
            <a:xfrm>
              <a:off x="7160870" y="1596999"/>
              <a:ext cx="392099" cy="523220"/>
            </a:xfrm>
            <a:prstGeom prst="rect">
              <a:avLst/>
            </a:prstGeom>
            <a:noFill/>
          </p:spPr>
          <p:txBody>
            <a:bodyPr wrap="square" rtlCol="0">
              <a:spAutoFit/>
            </a:bodyPr>
            <a:lstStyle/>
            <a:p>
              <a:r>
                <a:rPr kumimoji="1" lang="en-US" altLang="zh-CN" sz="2800" dirty="0">
                  <a:solidFill>
                    <a:srgbClr val="041562"/>
                  </a:solidFill>
                  <a:latin typeface="Helvetica" pitchFamily="2" charset="0"/>
                </a:rPr>
                <a:t>+</a:t>
              </a:r>
              <a:endParaRPr kumimoji="1" lang="zh-CN" altLang="en-US" sz="2800" dirty="0">
                <a:solidFill>
                  <a:srgbClr val="041562"/>
                </a:solidFill>
                <a:latin typeface="Helvetica" pitchFamily="2" charset="0"/>
              </a:endParaRPr>
            </a:p>
          </p:txBody>
        </p:sp>
      </p:grpSp>
      <p:sp>
        <p:nvSpPr>
          <p:cNvPr id="35" name="椭圆 34">
            <a:extLst>
              <a:ext uri="{FF2B5EF4-FFF2-40B4-BE49-F238E27FC236}">
                <a16:creationId xmlns:a16="http://schemas.microsoft.com/office/drawing/2014/main" id="{7F6E5E5E-0B72-A7FE-5C6E-02B776AEB13A}"/>
              </a:ext>
            </a:extLst>
          </p:cNvPr>
          <p:cNvSpPr>
            <a:spLocks noChangeAspect="1"/>
          </p:cNvSpPr>
          <p:nvPr/>
        </p:nvSpPr>
        <p:spPr>
          <a:xfrm>
            <a:off x="6865319" y="3578606"/>
            <a:ext cx="432000" cy="432000"/>
          </a:xfrm>
          <a:prstGeom prst="ellipse">
            <a:avLst/>
          </a:prstGeom>
          <a:noFill/>
          <a:ln w="28575">
            <a:solidFill>
              <a:srgbClr val="DE5B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文本框 35">
            <a:extLst>
              <a:ext uri="{FF2B5EF4-FFF2-40B4-BE49-F238E27FC236}">
                <a16:creationId xmlns:a16="http://schemas.microsoft.com/office/drawing/2014/main" id="{AD2DEC7D-70FF-7633-64BD-E92B40BA56BA}"/>
              </a:ext>
            </a:extLst>
          </p:cNvPr>
          <p:cNvSpPr txBox="1"/>
          <p:nvPr/>
        </p:nvSpPr>
        <p:spPr>
          <a:xfrm>
            <a:off x="6938482" y="3529223"/>
            <a:ext cx="392099" cy="523220"/>
          </a:xfrm>
          <a:prstGeom prst="rect">
            <a:avLst/>
          </a:prstGeom>
          <a:noFill/>
        </p:spPr>
        <p:txBody>
          <a:bodyPr wrap="square" rtlCol="0">
            <a:spAutoFit/>
          </a:bodyPr>
          <a:lstStyle/>
          <a:p>
            <a:r>
              <a:rPr kumimoji="1" lang="en-US" altLang="zh-CN" sz="2800" dirty="0">
                <a:solidFill>
                  <a:srgbClr val="DE5B48"/>
                </a:solidFill>
                <a:latin typeface="Helvetica" pitchFamily="2" charset="0"/>
              </a:rPr>
              <a:t>-</a:t>
            </a:r>
            <a:endParaRPr kumimoji="1" lang="zh-CN" altLang="en-US" sz="2800" dirty="0">
              <a:solidFill>
                <a:srgbClr val="DE5B48"/>
              </a:solidFill>
              <a:latin typeface="Helvetica" pitchFamily="2" charset="0"/>
            </a:endParaRPr>
          </a:p>
        </p:txBody>
      </p:sp>
      <p:sp>
        <p:nvSpPr>
          <p:cNvPr id="37" name="椭圆 36">
            <a:extLst>
              <a:ext uri="{FF2B5EF4-FFF2-40B4-BE49-F238E27FC236}">
                <a16:creationId xmlns:a16="http://schemas.microsoft.com/office/drawing/2014/main" id="{7001952C-2C8D-7020-F613-B1C14C7FD08F}"/>
              </a:ext>
            </a:extLst>
          </p:cNvPr>
          <p:cNvSpPr>
            <a:spLocks noChangeAspect="1"/>
          </p:cNvSpPr>
          <p:nvPr/>
        </p:nvSpPr>
        <p:spPr>
          <a:xfrm>
            <a:off x="6865319" y="4498252"/>
            <a:ext cx="432000" cy="432000"/>
          </a:xfrm>
          <a:prstGeom prst="ellipse">
            <a:avLst/>
          </a:prstGeom>
          <a:noFill/>
          <a:ln w="28575">
            <a:solidFill>
              <a:srgbClr val="DE5B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文本框 37">
            <a:extLst>
              <a:ext uri="{FF2B5EF4-FFF2-40B4-BE49-F238E27FC236}">
                <a16:creationId xmlns:a16="http://schemas.microsoft.com/office/drawing/2014/main" id="{0C61C48B-EAD4-AB6B-8E06-332D25A8C22C}"/>
              </a:ext>
            </a:extLst>
          </p:cNvPr>
          <p:cNvSpPr txBox="1"/>
          <p:nvPr/>
        </p:nvSpPr>
        <p:spPr>
          <a:xfrm>
            <a:off x="6938482" y="4448869"/>
            <a:ext cx="392099" cy="523220"/>
          </a:xfrm>
          <a:prstGeom prst="rect">
            <a:avLst/>
          </a:prstGeom>
          <a:noFill/>
        </p:spPr>
        <p:txBody>
          <a:bodyPr wrap="square" rtlCol="0">
            <a:spAutoFit/>
          </a:bodyPr>
          <a:lstStyle/>
          <a:p>
            <a:r>
              <a:rPr kumimoji="1" lang="en-US" altLang="zh-CN" sz="2800" dirty="0">
                <a:solidFill>
                  <a:srgbClr val="DE5B48"/>
                </a:solidFill>
                <a:latin typeface="Helvetica" pitchFamily="2" charset="0"/>
              </a:rPr>
              <a:t>-</a:t>
            </a:r>
            <a:endParaRPr kumimoji="1" lang="zh-CN" altLang="en-US" sz="2800" dirty="0">
              <a:solidFill>
                <a:srgbClr val="DE5B48"/>
              </a:solidFill>
              <a:latin typeface="Helvetica" pitchFamily="2" charset="0"/>
            </a:endParaRPr>
          </a:p>
        </p:txBody>
      </p:sp>
      <p:sp>
        <p:nvSpPr>
          <p:cNvPr id="39" name="椭圆 38">
            <a:extLst>
              <a:ext uri="{FF2B5EF4-FFF2-40B4-BE49-F238E27FC236}">
                <a16:creationId xmlns:a16="http://schemas.microsoft.com/office/drawing/2014/main" id="{B5D96F85-67A1-23D3-A1D6-A93FB76195E3}"/>
              </a:ext>
            </a:extLst>
          </p:cNvPr>
          <p:cNvSpPr>
            <a:spLocks noChangeAspect="1"/>
          </p:cNvSpPr>
          <p:nvPr/>
        </p:nvSpPr>
        <p:spPr>
          <a:xfrm>
            <a:off x="6865319" y="5066675"/>
            <a:ext cx="432000" cy="432000"/>
          </a:xfrm>
          <a:prstGeom prst="ellipse">
            <a:avLst/>
          </a:prstGeom>
          <a:noFill/>
          <a:ln w="28575">
            <a:solidFill>
              <a:srgbClr val="DE5B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文本框 39">
            <a:extLst>
              <a:ext uri="{FF2B5EF4-FFF2-40B4-BE49-F238E27FC236}">
                <a16:creationId xmlns:a16="http://schemas.microsoft.com/office/drawing/2014/main" id="{65CFD163-9B3A-2FA6-5FE1-79A7A0587AA4}"/>
              </a:ext>
            </a:extLst>
          </p:cNvPr>
          <p:cNvSpPr txBox="1"/>
          <p:nvPr/>
        </p:nvSpPr>
        <p:spPr>
          <a:xfrm>
            <a:off x="6938482" y="5017292"/>
            <a:ext cx="392099" cy="523220"/>
          </a:xfrm>
          <a:prstGeom prst="rect">
            <a:avLst/>
          </a:prstGeom>
          <a:noFill/>
        </p:spPr>
        <p:txBody>
          <a:bodyPr wrap="square" rtlCol="0">
            <a:spAutoFit/>
          </a:bodyPr>
          <a:lstStyle/>
          <a:p>
            <a:r>
              <a:rPr kumimoji="1" lang="en-US" altLang="zh-CN" sz="2800" dirty="0">
                <a:solidFill>
                  <a:srgbClr val="DE5B48"/>
                </a:solidFill>
                <a:latin typeface="Helvetica" pitchFamily="2" charset="0"/>
              </a:rPr>
              <a:t>-</a:t>
            </a:r>
            <a:endParaRPr kumimoji="1" lang="zh-CN" altLang="en-US" sz="2800" dirty="0">
              <a:solidFill>
                <a:srgbClr val="DE5B48"/>
              </a:solidFill>
              <a:latin typeface="Helvetica" pitchFamily="2" charset="0"/>
            </a:endParaRPr>
          </a:p>
        </p:txBody>
      </p:sp>
      <p:sp>
        <p:nvSpPr>
          <p:cNvPr id="47" name="文本框 46">
            <a:extLst>
              <a:ext uri="{FF2B5EF4-FFF2-40B4-BE49-F238E27FC236}">
                <a16:creationId xmlns:a16="http://schemas.microsoft.com/office/drawing/2014/main" id="{44CDA7E8-AE84-F08D-B12F-ACF1754ABA77}"/>
              </a:ext>
            </a:extLst>
          </p:cNvPr>
          <p:cNvSpPr txBox="1"/>
          <p:nvPr/>
        </p:nvSpPr>
        <p:spPr>
          <a:xfrm>
            <a:off x="7445015" y="5031538"/>
            <a:ext cx="3877036" cy="830997"/>
          </a:xfrm>
          <a:prstGeom prst="rect">
            <a:avLst/>
          </a:prstGeom>
          <a:noFill/>
        </p:spPr>
        <p:txBody>
          <a:bodyPr wrap="square">
            <a:spAutoFit/>
          </a:bodyPr>
          <a:lstStyle/>
          <a:p>
            <a:pPr marL="0" indent="0">
              <a:buNone/>
            </a:pPr>
            <a:r>
              <a:rPr lang="en" altLang="zh-CN" sz="2400" dirty="0" err="1">
                <a:solidFill>
                  <a:srgbClr val="041562"/>
                </a:solidFill>
                <a:effectLst/>
                <a:latin typeface="Helvetica" pitchFamily="2" charset="0"/>
              </a:rPr>
              <a:t>evaluat</a:t>
            </a:r>
            <a:r>
              <a:rPr lang="en-US" altLang="zh-CN" sz="2400" dirty="0">
                <a:solidFill>
                  <a:srgbClr val="041562"/>
                </a:solidFill>
                <a:effectLst/>
                <a:latin typeface="Helvetica" pitchFamily="2" charset="0"/>
              </a:rPr>
              <a:t>ion</a:t>
            </a:r>
            <a:r>
              <a:rPr lang="en" altLang="zh-CN" sz="2400" dirty="0">
                <a:solidFill>
                  <a:srgbClr val="041562"/>
                </a:solidFill>
                <a:effectLst/>
                <a:latin typeface="Helvetica" pitchFamily="2" charset="0"/>
              </a:rPr>
              <a:t> of decentralized </a:t>
            </a:r>
            <a:r>
              <a:rPr lang="en" altLang="zh-CN" sz="2400" dirty="0" err="1">
                <a:solidFill>
                  <a:srgbClr val="041562"/>
                </a:solidFill>
                <a:effectLst/>
                <a:latin typeface="Helvetica" pitchFamily="2" charset="0"/>
              </a:rPr>
              <a:t>visualizatio</a:t>
            </a:r>
            <a:r>
              <a:rPr lang="en-US" altLang="zh-CN" sz="2400" dirty="0">
                <a:solidFill>
                  <a:srgbClr val="041562"/>
                </a:solidFill>
                <a:effectLst/>
                <a:latin typeface="Helvetica" pitchFamily="2" charset="0"/>
              </a:rPr>
              <a:t>n</a:t>
            </a:r>
            <a:endParaRPr lang="en" altLang="zh-CN" sz="2400" dirty="0">
              <a:solidFill>
                <a:srgbClr val="041562"/>
              </a:solidFill>
              <a:effectLst/>
              <a:latin typeface="Helvetica" pitchFamily="2" charset="0"/>
            </a:endParaRPr>
          </a:p>
        </p:txBody>
      </p:sp>
      <p:sp>
        <p:nvSpPr>
          <p:cNvPr id="49" name="文本框 48">
            <a:extLst>
              <a:ext uri="{FF2B5EF4-FFF2-40B4-BE49-F238E27FC236}">
                <a16:creationId xmlns:a16="http://schemas.microsoft.com/office/drawing/2014/main" id="{A604B2AE-1C29-9E96-B56A-085FA4B6EBB1}"/>
              </a:ext>
            </a:extLst>
          </p:cNvPr>
          <p:cNvSpPr txBox="1"/>
          <p:nvPr/>
        </p:nvSpPr>
        <p:spPr>
          <a:xfrm>
            <a:off x="7445015" y="4478272"/>
            <a:ext cx="3804027" cy="461665"/>
          </a:xfrm>
          <a:prstGeom prst="rect">
            <a:avLst/>
          </a:prstGeom>
          <a:noFill/>
        </p:spPr>
        <p:txBody>
          <a:bodyPr wrap="square">
            <a:spAutoFit/>
          </a:bodyPr>
          <a:lstStyle/>
          <a:p>
            <a:pPr marL="0" indent="0">
              <a:buNone/>
            </a:pPr>
            <a:r>
              <a:rPr lang="en-US" altLang="zh-CN" sz="2400" dirty="0">
                <a:solidFill>
                  <a:srgbClr val="041562"/>
                </a:solidFill>
                <a:effectLst/>
                <a:latin typeface="Helvetica" pitchFamily="2" charset="0"/>
              </a:rPr>
              <a:t>keep</a:t>
            </a:r>
            <a:r>
              <a:rPr lang="zh-CN" altLang="en-US" sz="2400" dirty="0">
                <a:solidFill>
                  <a:srgbClr val="041562"/>
                </a:solidFill>
                <a:effectLst/>
                <a:latin typeface="Helvetica" pitchFamily="2" charset="0"/>
              </a:rPr>
              <a:t> </a:t>
            </a:r>
            <a:r>
              <a:rPr lang="en" altLang="zh-CN" sz="2400" dirty="0">
                <a:solidFill>
                  <a:srgbClr val="041562"/>
                </a:solidFill>
                <a:effectLst/>
                <a:latin typeface="Helvetica" pitchFamily="2" charset="0"/>
              </a:rPr>
              <a:t>data locally</a:t>
            </a:r>
          </a:p>
        </p:txBody>
      </p:sp>
    </p:spTree>
    <p:extLst>
      <p:ext uri="{BB962C8B-B14F-4D97-AF65-F5344CB8AC3E}">
        <p14:creationId xmlns:p14="http://schemas.microsoft.com/office/powerpoint/2010/main" val="197798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build="p"/>
      <p:bldP spid="29" grpId="0" animBg="1"/>
      <p:bldP spid="31" grpId="0"/>
      <p:bldP spid="35" grpId="0" animBg="1"/>
      <p:bldP spid="36" grpId="0"/>
      <p:bldP spid="37" grpId="0" animBg="1"/>
      <p:bldP spid="38" grpId="0"/>
      <p:bldP spid="39" grpId="0" animBg="1"/>
      <p:bldP spid="40" grpId="0"/>
      <p:bldP spid="47"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en-US" dirty="0">
                <a:solidFill>
                  <a:srgbClr val="3B3F42"/>
                </a:solidFill>
                <a:latin typeface="Tahoma" panose="020B0604030504040204" pitchFamily="34" charset="0"/>
                <a:ea typeface="Tahoma" panose="020B0604030504040204" pitchFamily="34" charset="0"/>
                <a:cs typeface="Tahoma" panose="020B0604030504040204" pitchFamily="34" charset="0"/>
              </a:rPr>
              <a:t>Introduction</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5</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2892137" cy="646331"/>
          </a:xfrm>
          <a:prstGeom prst="rect">
            <a:avLst/>
          </a:prstGeom>
          <a:noFill/>
        </p:spPr>
        <p:txBody>
          <a:bodyPr wrap="square" rtlCol="0">
            <a:spAutoFit/>
          </a:bodyPr>
          <a:lstStyle/>
          <a:p>
            <a:r>
              <a:rPr lang="en-US" altLang="zh-CN" sz="3600" dirty="0">
                <a:solidFill>
                  <a:srgbClr val="041562"/>
                </a:solidFill>
                <a:latin typeface="Tahoma" panose="020B0604030504040204" pitchFamily="34" charset="0"/>
                <a:ea typeface="Tahoma" panose="020B0604030504040204" pitchFamily="34" charset="0"/>
                <a:cs typeface="Tahoma" panose="020B0604030504040204" pitchFamily="34" charset="0"/>
              </a:rPr>
              <a:t>Contribution</a:t>
            </a:r>
            <a:endParaRPr lang="zh-CN" altLang="en-US" sz="3600" dirty="0">
              <a:solidFill>
                <a:srgbClr val="041562"/>
              </a:solidFill>
              <a:latin typeface="Tahoma" panose="020B0604030504040204" pitchFamily="34" charset="0"/>
              <a:cs typeface="Tahoma" panose="020B0604030504040204" pitchFamily="34" charset="0"/>
            </a:endParaRPr>
          </a:p>
        </p:txBody>
      </p:sp>
      <p:sp>
        <p:nvSpPr>
          <p:cNvPr id="10" name="直角三角形 9">
            <a:extLst>
              <a:ext uri="{FF2B5EF4-FFF2-40B4-BE49-F238E27FC236}">
                <a16:creationId xmlns:a16="http://schemas.microsoft.com/office/drawing/2014/main" id="{426133E2-DE40-FA35-6B14-04C58E1C6991}"/>
              </a:ext>
            </a:extLst>
          </p:cNvPr>
          <p:cNvSpPr/>
          <p:nvPr/>
        </p:nvSpPr>
        <p:spPr>
          <a:xfrm rot="5400000">
            <a:off x="1014843" y="2408596"/>
            <a:ext cx="716973" cy="716973"/>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文本框 11">
            <a:extLst>
              <a:ext uri="{FF2B5EF4-FFF2-40B4-BE49-F238E27FC236}">
                <a16:creationId xmlns:a16="http://schemas.microsoft.com/office/drawing/2014/main" id="{FDD1DF1A-EE03-FF50-45BD-7E40390CAA13}"/>
              </a:ext>
            </a:extLst>
          </p:cNvPr>
          <p:cNvSpPr txBox="1"/>
          <p:nvPr/>
        </p:nvSpPr>
        <p:spPr>
          <a:xfrm>
            <a:off x="1025234" y="2443947"/>
            <a:ext cx="453737" cy="461665"/>
          </a:xfrm>
          <a:prstGeom prst="rect">
            <a:avLst/>
          </a:prstGeom>
          <a:noFill/>
        </p:spPr>
        <p:txBody>
          <a:bodyPr wrap="square" rtlCol="0">
            <a:spAutoFit/>
          </a:bodyPr>
          <a:lstStyle/>
          <a:p>
            <a:r>
              <a:rPr kumimoji="1" lang="en-US" altLang="zh-CN" sz="2400" dirty="0">
                <a:solidFill>
                  <a:schemeClr val="bg1"/>
                </a:solidFill>
                <a:latin typeface="Helvetica" pitchFamily="2" charset="0"/>
              </a:rPr>
              <a:t>1</a:t>
            </a:r>
            <a:endParaRPr kumimoji="1" lang="zh-CN" altLang="en-US" sz="2400" dirty="0">
              <a:solidFill>
                <a:schemeClr val="bg1"/>
              </a:solidFill>
              <a:latin typeface="Helvetica" pitchFamily="2" charset="0"/>
            </a:endParaRPr>
          </a:p>
        </p:txBody>
      </p:sp>
      <p:sp>
        <p:nvSpPr>
          <p:cNvPr id="13" name="直角三角形 12">
            <a:extLst>
              <a:ext uri="{FF2B5EF4-FFF2-40B4-BE49-F238E27FC236}">
                <a16:creationId xmlns:a16="http://schemas.microsoft.com/office/drawing/2014/main" id="{4C9F0CB1-7DCA-6A8A-A53C-109D4F3FDCC7}"/>
              </a:ext>
            </a:extLst>
          </p:cNvPr>
          <p:cNvSpPr/>
          <p:nvPr/>
        </p:nvSpPr>
        <p:spPr>
          <a:xfrm rot="5400000">
            <a:off x="1014843" y="3699166"/>
            <a:ext cx="716973" cy="716973"/>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 name="文本框 13">
            <a:extLst>
              <a:ext uri="{FF2B5EF4-FFF2-40B4-BE49-F238E27FC236}">
                <a16:creationId xmlns:a16="http://schemas.microsoft.com/office/drawing/2014/main" id="{A3B693A6-546E-557C-9BF2-46BECB156D0A}"/>
              </a:ext>
            </a:extLst>
          </p:cNvPr>
          <p:cNvSpPr txBox="1"/>
          <p:nvPr/>
        </p:nvSpPr>
        <p:spPr>
          <a:xfrm>
            <a:off x="1025234" y="3734517"/>
            <a:ext cx="453737" cy="461665"/>
          </a:xfrm>
          <a:prstGeom prst="rect">
            <a:avLst/>
          </a:prstGeom>
          <a:noFill/>
        </p:spPr>
        <p:txBody>
          <a:bodyPr wrap="square" rtlCol="0">
            <a:spAutoFit/>
          </a:bodyPr>
          <a:lstStyle/>
          <a:p>
            <a:r>
              <a:rPr kumimoji="1" lang="en-US" altLang="zh-CN" sz="2400" dirty="0">
                <a:solidFill>
                  <a:schemeClr val="bg1"/>
                </a:solidFill>
                <a:latin typeface="Helvetica" pitchFamily="2" charset="0"/>
              </a:rPr>
              <a:t>2</a:t>
            </a:r>
            <a:endParaRPr kumimoji="1" lang="zh-CN" altLang="en-US" sz="2400" dirty="0">
              <a:solidFill>
                <a:schemeClr val="bg1"/>
              </a:solidFill>
              <a:latin typeface="Helvetica" pitchFamily="2" charset="0"/>
            </a:endParaRPr>
          </a:p>
        </p:txBody>
      </p:sp>
      <p:sp>
        <p:nvSpPr>
          <p:cNvPr id="15" name="直角三角形 14">
            <a:extLst>
              <a:ext uri="{FF2B5EF4-FFF2-40B4-BE49-F238E27FC236}">
                <a16:creationId xmlns:a16="http://schemas.microsoft.com/office/drawing/2014/main" id="{5A8CA3E6-FA3F-42D2-7C0B-551E12888AE1}"/>
              </a:ext>
            </a:extLst>
          </p:cNvPr>
          <p:cNvSpPr/>
          <p:nvPr/>
        </p:nvSpPr>
        <p:spPr>
          <a:xfrm rot="5400000">
            <a:off x="1014843" y="5028764"/>
            <a:ext cx="716973" cy="716973"/>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6" name="文本框 15">
            <a:extLst>
              <a:ext uri="{FF2B5EF4-FFF2-40B4-BE49-F238E27FC236}">
                <a16:creationId xmlns:a16="http://schemas.microsoft.com/office/drawing/2014/main" id="{5066FB49-75F7-86F5-CCC2-7ECC5C54B914}"/>
              </a:ext>
            </a:extLst>
          </p:cNvPr>
          <p:cNvSpPr txBox="1"/>
          <p:nvPr/>
        </p:nvSpPr>
        <p:spPr>
          <a:xfrm>
            <a:off x="1025234" y="5064115"/>
            <a:ext cx="453737" cy="461665"/>
          </a:xfrm>
          <a:prstGeom prst="rect">
            <a:avLst/>
          </a:prstGeom>
          <a:noFill/>
        </p:spPr>
        <p:txBody>
          <a:bodyPr wrap="square" rtlCol="0">
            <a:spAutoFit/>
          </a:bodyPr>
          <a:lstStyle/>
          <a:p>
            <a:r>
              <a:rPr kumimoji="1" lang="en-US" altLang="zh-CN" sz="2400" dirty="0">
                <a:solidFill>
                  <a:schemeClr val="bg1"/>
                </a:solidFill>
                <a:latin typeface="Helvetica" pitchFamily="2" charset="0"/>
              </a:rPr>
              <a:t>3</a:t>
            </a:r>
            <a:endParaRPr kumimoji="1" lang="zh-CN" altLang="en-US" sz="2400" dirty="0">
              <a:solidFill>
                <a:schemeClr val="bg1"/>
              </a:solidFill>
              <a:latin typeface="Helvetica" pitchFamily="2" charset="0"/>
            </a:endParaRPr>
          </a:p>
        </p:txBody>
      </p:sp>
      <p:sp>
        <p:nvSpPr>
          <p:cNvPr id="18" name="文本框 17">
            <a:extLst>
              <a:ext uri="{FF2B5EF4-FFF2-40B4-BE49-F238E27FC236}">
                <a16:creationId xmlns:a16="http://schemas.microsoft.com/office/drawing/2014/main" id="{A5B3E102-FC07-A492-06BF-0D07845862C3}"/>
              </a:ext>
            </a:extLst>
          </p:cNvPr>
          <p:cNvSpPr txBox="1"/>
          <p:nvPr/>
        </p:nvSpPr>
        <p:spPr>
          <a:xfrm>
            <a:off x="2024488" y="2408596"/>
            <a:ext cx="3461911" cy="830997"/>
          </a:xfrm>
          <a:prstGeom prst="rect">
            <a:avLst/>
          </a:prstGeom>
          <a:noFill/>
        </p:spPr>
        <p:txBody>
          <a:bodyPr wrap="square">
            <a:spAutoFit/>
          </a:bodyPr>
          <a:lstStyle/>
          <a:p>
            <a:r>
              <a:rPr lang="en" altLang="zh-CN" sz="2400" dirty="0">
                <a:solidFill>
                  <a:srgbClr val="041562"/>
                </a:solidFill>
                <a:effectLst/>
                <a:latin typeface="Helvetica" pitchFamily="2" charset="0"/>
              </a:rPr>
              <a:t>a novel federated </a:t>
            </a:r>
          </a:p>
          <a:p>
            <a:r>
              <a:rPr lang="en" altLang="zh-CN" sz="2400" dirty="0">
                <a:solidFill>
                  <a:srgbClr val="041562"/>
                </a:solidFill>
                <a:effectLst/>
                <a:latin typeface="Helvetica" pitchFamily="2" charset="0"/>
              </a:rPr>
              <a:t>visualization framework</a:t>
            </a:r>
          </a:p>
        </p:txBody>
      </p:sp>
      <p:pic>
        <p:nvPicPr>
          <p:cNvPr id="19" name="图片 18">
            <a:extLst>
              <a:ext uri="{FF2B5EF4-FFF2-40B4-BE49-F238E27FC236}">
                <a16:creationId xmlns:a16="http://schemas.microsoft.com/office/drawing/2014/main" id="{87553333-172A-FF07-26DA-555BAFDAD835}"/>
              </a:ext>
            </a:extLst>
          </p:cNvPr>
          <p:cNvPicPr>
            <a:picLocks noChangeAspect="1"/>
          </p:cNvPicPr>
          <p:nvPr/>
        </p:nvPicPr>
        <p:blipFill>
          <a:blip r:embed="rId3"/>
          <a:stretch>
            <a:fillRect/>
          </a:stretch>
        </p:blipFill>
        <p:spPr>
          <a:xfrm>
            <a:off x="5739244" y="2115478"/>
            <a:ext cx="4959927" cy="1118601"/>
          </a:xfrm>
          <a:prstGeom prst="rect">
            <a:avLst/>
          </a:prstGeom>
        </p:spPr>
      </p:pic>
      <p:sp>
        <p:nvSpPr>
          <p:cNvPr id="20" name="文本框 19">
            <a:extLst>
              <a:ext uri="{FF2B5EF4-FFF2-40B4-BE49-F238E27FC236}">
                <a16:creationId xmlns:a16="http://schemas.microsoft.com/office/drawing/2014/main" id="{17B35BA9-F901-F62E-CD8D-501738C42A65}"/>
              </a:ext>
            </a:extLst>
          </p:cNvPr>
          <p:cNvSpPr txBox="1"/>
          <p:nvPr/>
        </p:nvSpPr>
        <p:spPr>
          <a:xfrm>
            <a:off x="2024488" y="3657742"/>
            <a:ext cx="2921581" cy="830997"/>
          </a:xfrm>
          <a:prstGeom prst="rect">
            <a:avLst/>
          </a:prstGeom>
          <a:noFill/>
        </p:spPr>
        <p:txBody>
          <a:bodyPr wrap="square">
            <a:spAutoFit/>
          </a:bodyPr>
          <a:lstStyle/>
          <a:p>
            <a:r>
              <a:rPr lang="en" altLang="zh-CN" sz="2400" dirty="0">
                <a:solidFill>
                  <a:srgbClr val="041562"/>
                </a:solidFill>
                <a:effectLst/>
                <a:latin typeface="Helvetica" pitchFamily="2" charset="0"/>
              </a:rPr>
              <a:t>two implementation </a:t>
            </a:r>
          </a:p>
          <a:p>
            <a:r>
              <a:rPr lang="en" altLang="zh-CN" sz="2400" dirty="0">
                <a:solidFill>
                  <a:srgbClr val="041562"/>
                </a:solidFill>
                <a:effectLst/>
                <a:latin typeface="Helvetica" pitchFamily="2" charset="0"/>
              </a:rPr>
              <a:t>schemes</a:t>
            </a:r>
          </a:p>
        </p:txBody>
      </p:sp>
      <p:pic>
        <p:nvPicPr>
          <p:cNvPr id="21" name="图片 20">
            <a:extLst>
              <a:ext uri="{FF2B5EF4-FFF2-40B4-BE49-F238E27FC236}">
                <a16:creationId xmlns:a16="http://schemas.microsoft.com/office/drawing/2014/main" id="{78EEAF42-129A-9216-F0A0-2A9F05D8B2A8}"/>
              </a:ext>
            </a:extLst>
          </p:cNvPr>
          <p:cNvPicPr>
            <a:picLocks noChangeAspect="1"/>
          </p:cNvPicPr>
          <p:nvPr/>
        </p:nvPicPr>
        <p:blipFill>
          <a:blip r:embed="rId4"/>
          <a:stretch>
            <a:fillRect/>
          </a:stretch>
        </p:blipFill>
        <p:spPr>
          <a:xfrm>
            <a:off x="5739244" y="3303004"/>
            <a:ext cx="2587197" cy="1882060"/>
          </a:xfrm>
          <a:prstGeom prst="rect">
            <a:avLst/>
          </a:prstGeom>
        </p:spPr>
      </p:pic>
      <p:pic>
        <p:nvPicPr>
          <p:cNvPr id="22" name="图片 21">
            <a:extLst>
              <a:ext uri="{FF2B5EF4-FFF2-40B4-BE49-F238E27FC236}">
                <a16:creationId xmlns:a16="http://schemas.microsoft.com/office/drawing/2014/main" id="{00B32814-BCE1-CC04-8FCB-F965B6307412}"/>
              </a:ext>
            </a:extLst>
          </p:cNvPr>
          <p:cNvPicPr>
            <a:picLocks noChangeAspect="1"/>
          </p:cNvPicPr>
          <p:nvPr/>
        </p:nvPicPr>
        <p:blipFill>
          <a:blip r:embed="rId5"/>
          <a:stretch>
            <a:fillRect/>
          </a:stretch>
        </p:blipFill>
        <p:spPr>
          <a:xfrm>
            <a:off x="8451274" y="3743124"/>
            <a:ext cx="3124199" cy="1140960"/>
          </a:xfrm>
          <a:prstGeom prst="rect">
            <a:avLst/>
          </a:prstGeom>
        </p:spPr>
      </p:pic>
      <p:sp>
        <p:nvSpPr>
          <p:cNvPr id="23" name="文本框 22">
            <a:extLst>
              <a:ext uri="{FF2B5EF4-FFF2-40B4-BE49-F238E27FC236}">
                <a16:creationId xmlns:a16="http://schemas.microsoft.com/office/drawing/2014/main" id="{ED37598F-A40C-9606-CC62-05F20A93BCC4}"/>
              </a:ext>
            </a:extLst>
          </p:cNvPr>
          <p:cNvSpPr txBox="1"/>
          <p:nvPr/>
        </p:nvSpPr>
        <p:spPr>
          <a:xfrm>
            <a:off x="2024488" y="4906888"/>
            <a:ext cx="3714756" cy="830997"/>
          </a:xfrm>
          <a:prstGeom prst="rect">
            <a:avLst/>
          </a:prstGeom>
          <a:noFill/>
        </p:spPr>
        <p:txBody>
          <a:bodyPr wrap="square">
            <a:spAutoFit/>
          </a:bodyPr>
          <a:lstStyle/>
          <a:p>
            <a:r>
              <a:rPr lang="en" altLang="zh-CN" sz="2400" dirty="0">
                <a:solidFill>
                  <a:srgbClr val="041562"/>
                </a:solidFill>
                <a:effectLst/>
                <a:latin typeface="Helvetica" pitchFamily="2" charset="0"/>
              </a:rPr>
              <a:t>evaluation and verification based on real world data</a:t>
            </a:r>
          </a:p>
        </p:txBody>
      </p:sp>
    </p:spTree>
    <p:extLst>
      <p:ext uri="{BB962C8B-B14F-4D97-AF65-F5344CB8AC3E}">
        <p14:creationId xmlns:p14="http://schemas.microsoft.com/office/powerpoint/2010/main" val="313518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p:bldP spid="15" grpId="0" animBg="1"/>
      <p:bldP spid="16" grpId="0"/>
      <p:bldP spid="18" grpId="0"/>
      <p:bldP spid="20"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solidFill>
                  <a:srgbClr val="3B3F42"/>
                </a:solidFill>
                <a:latin typeface="Tahoma" panose="020B0604030504040204" pitchFamily="34" charset="0"/>
                <a:ea typeface="Tahoma" panose="020B0604030504040204" pitchFamily="34" charset="0"/>
                <a:cs typeface="Tahoma" panose="020B0604030504040204" pitchFamily="34" charset="0"/>
              </a:rPr>
              <a:t>Our</a:t>
            </a:r>
            <a:r>
              <a:rPr lang="zh-CN" altLang="en-US" dirty="0">
                <a:solidFill>
                  <a:srgbClr val="3B3F42"/>
                </a:solidFill>
                <a:latin typeface="Tahoma" panose="020B0604030504040204" pitchFamily="34" charset="0"/>
                <a:ea typeface="Tahoma" panose="020B0604030504040204" pitchFamily="34" charset="0"/>
                <a:cs typeface="Tahoma" panose="020B0604030504040204" pitchFamily="34" charset="0"/>
              </a:rPr>
              <a:t> </a:t>
            </a:r>
            <a:r>
              <a:rPr lang="en-US" altLang="zh-CN" dirty="0">
                <a:solidFill>
                  <a:srgbClr val="3B3F42"/>
                </a:solidFill>
                <a:latin typeface="Tahoma" panose="020B0604030504040204" pitchFamily="34" charset="0"/>
                <a:ea typeface="Tahoma" panose="020B0604030504040204" pitchFamily="34" charset="0"/>
                <a:cs typeface="Tahoma" panose="020B0604030504040204" pitchFamily="34" charset="0"/>
              </a:rPr>
              <a:t>Approach</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6</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10654147" cy="553998"/>
          </a:xfrm>
          <a:prstGeom prst="rect">
            <a:avLst/>
          </a:prstGeom>
          <a:noFill/>
        </p:spPr>
        <p:txBody>
          <a:bodyPr wrap="square" rtlCol="0">
            <a:spAutoFit/>
          </a:bodyPr>
          <a:lstStyle/>
          <a:p>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How</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to</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tackle</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privacy issue in the decentralized visualization</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a:t>
            </a:r>
            <a:endParaRPr lang="en" altLang="zh-CN" sz="3000" dirty="0">
              <a:solidFill>
                <a:srgbClr val="041562"/>
              </a:solidFill>
              <a:latin typeface="Tahoma" panose="020B0604030504040204" pitchFamily="34" charset="0"/>
              <a:ea typeface="Tahoma" panose="020B0604030504040204" pitchFamily="34" charset="0"/>
              <a:cs typeface="Tahoma" panose="020B0604030504040204" pitchFamily="34" charset="0"/>
            </a:endParaRPr>
          </a:p>
        </p:txBody>
      </p:sp>
      <p:pic>
        <p:nvPicPr>
          <p:cNvPr id="8" name="图片 7">
            <a:extLst>
              <a:ext uri="{FF2B5EF4-FFF2-40B4-BE49-F238E27FC236}">
                <a16:creationId xmlns:a16="http://schemas.microsoft.com/office/drawing/2014/main" id="{6F876D76-8A6F-14BE-8C2F-3CAC52F8BF40}"/>
              </a:ext>
            </a:extLst>
          </p:cNvPr>
          <p:cNvPicPr>
            <a:picLocks noChangeAspect="1"/>
          </p:cNvPicPr>
          <p:nvPr/>
        </p:nvPicPr>
        <p:blipFill>
          <a:blip r:embed="rId3"/>
          <a:stretch>
            <a:fillRect/>
          </a:stretch>
        </p:blipFill>
        <p:spPr>
          <a:xfrm>
            <a:off x="1184562" y="2627968"/>
            <a:ext cx="4426529" cy="2406925"/>
          </a:xfrm>
          <a:prstGeom prst="rect">
            <a:avLst/>
          </a:prstGeom>
        </p:spPr>
      </p:pic>
      <p:sp>
        <p:nvSpPr>
          <p:cNvPr id="10" name="文本框 9">
            <a:extLst>
              <a:ext uri="{FF2B5EF4-FFF2-40B4-BE49-F238E27FC236}">
                <a16:creationId xmlns:a16="http://schemas.microsoft.com/office/drawing/2014/main" id="{D19959A4-CE76-053B-8F65-E0DB8DFD691E}"/>
              </a:ext>
            </a:extLst>
          </p:cNvPr>
          <p:cNvSpPr txBox="1"/>
          <p:nvPr/>
        </p:nvSpPr>
        <p:spPr>
          <a:xfrm>
            <a:off x="6175979" y="2755357"/>
            <a:ext cx="4556413" cy="461665"/>
          </a:xfrm>
          <a:prstGeom prst="rect">
            <a:avLst/>
          </a:prstGeom>
          <a:noFill/>
        </p:spPr>
        <p:txBody>
          <a:bodyPr wrap="square">
            <a:spAutoFit/>
          </a:bodyPr>
          <a:lstStyle/>
          <a:p>
            <a:r>
              <a:rPr lang="en" altLang="zh-CN" sz="2400" dirty="0">
                <a:solidFill>
                  <a:srgbClr val="041562"/>
                </a:solidFill>
                <a:effectLst/>
                <a:latin typeface="Helvetica" pitchFamily="2" charset="0"/>
              </a:rPr>
              <a:t>employ a</a:t>
            </a:r>
            <a:r>
              <a:rPr lang="zh-CN" altLang="en-US" sz="2400" dirty="0">
                <a:solidFill>
                  <a:srgbClr val="041562"/>
                </a:solidFill>
                <a:effectLst/>
                <a:latin typeface="Helvetica" pitchFamily="2" charset="0"/>
              </a:rPr>
              <a:t> </a:t>
            </a:r>
            <a:r>
              <a:rPr lang="en" altLang="zh-CN" sz="2400" dirty="0">
                <a:solidFill>
                  <a:srgbClr val="041562"/>
                </a:solidFill>
                <a:effectLst/>
                <a:latin typeface="Helvetica" pitchFamily="2" charset="0"/>
              </a:rPr>
              <a:t>shared global model</a:t>
            </a:r>
          </a:p>
        </p:txBody>
      </p:sp>
      <p:sp>
        <p:nvSpPr>
          <p:cNvPr id="12" name="文本框 11">
            <a:extLst>
              <a:ext uri="{FF2B5EF4-FFF2-40B4-BE49-F238E27FC236}">
                <a16:creationId xmlns:a16="http://schemas.microsoft.com/office/drawing/2014/main" id="{A40045ED-9D90-B3E0-9AB0-4577800C59FA}"/>
              </a:ext>
            </a:extLst>
          </p:cNvPr>
          <p:cNvSpPr txBox="1"/>
          <p:nvPr/>
        </p:nvSpPr>
        <p:spPr>
          <a:xfrm>
            <a:off x="6175979" y="3457868"/>
            <a:ext cx="5191125" cy="461665"/>
          </a:xfrm>
          <a:prstGeom prst="rect">
            <a:avLst/>
          </a:prstGeom>
          <a:noFill/>
        </p:spPr>
        <p:txBody>
          <a:bodyPr wrap="square">
            <a:spAutoFit/>
          </a:bodyPr>
          <a:lstStyle/>
          <a:p>
            <a:r>
              <a:rPr lang="en" altLang="zh-CN" sz="2400" dirty="0">
                <a:solidFill>
                  <a:srgbClr val="041562"/>
                </a:solidFill>
                <a:latin typeface="Helvetica" pitchFamily="2" charset="0"/>
              </a:rPr>
              <a:t>run local</a:t>
            </a:r>
            <a:r>
              <a:rPr lang="zh-CN" altLang="en-US" sz="2400" dirty="0">
                <a:solidFill>
                  <a:srgbClr val="041562"/>
                </a:solidFill>
                <a:latin typeface="Helvetica" pitchFamily="2" charset="0"/>
              </a:rPr>
              <a:t> </a:t>
            </a:r>
            <a:r>
              <a:rPr lang="en-US" altLang="zh-CN" sz="2400" dirty="0">
                <a:solidFill>
                  <a:srgbClr val="041562"/>
                </a:solidFill>
                <a:latin typeface="Helvetica" pitchFamily="2" charset="0"/>
              </a:rPr>
              <a:t>model</a:t>
            </a:r>
            <a:r>
              <a:rPr lang="en" altLang="zh-CN" sz="2400" dirty="0">
                <a:solidFill>
                  <a:srgbClr val="041562"/>
                </a:solidFill>
                <a:latin typeface="Helvetica" pitchFamily="2" charset="0"/>
              </a:rPr>
              <a:t> in individual clients</a:t>
            </a:r>
          </a:p>
        </p:txBody>
      </p:sp>
      <p:sp>
        <p:nvSpPr>
          <p:cNvPr id="14" name="文本框 13">
            <a:extLst>
              <a:ext uri="{FF2B5EF4-FFF2-40B4-BE49-F238E27FC236}">
                <a16:creationId xmlns:a16="http://schemas.microsoft.com/office/drawing/2014/main" id="{E184C864-F479-6596-F7DD-091FF0901E6D}"/>
              </a:ext>
            </a:extLst>
          </p:cNvPr>
          <p:cNvSpPr txBox="1"/>
          <p:nvPr/>
        </p:nvSpPr>
        <p:spPr>
          <a:xfrm>
            <a:off x="6175979" y="4160379"/>
            <a:ext cx="5335732" cy="461665"/>
          </a:xfrm>
          <a:prstGeom prst="rect">
            <a:avLst/>
          </a:prstGeom>
          <a:noFill/>
        </p:spPr>
        <p:txBody>
          <a:bodyPr wrap="square">
            <a:spAutoFit/>
          </a:bodyPr>
          <a:lstStyle/>
          <a:p>
            <a:r>
              <a:rPr lang="en" altLang="zh-CN" sz="2400" dirty="0">
                <a:solidFill>
                  <a:srgbClr val="041562"/>
                </a:solidFill>
                <a:latin typeface="Helvetica" pitchFamily="2" charset="0"/>
              </a:rPr>
              <a:t>use a variety of encryption</a:t>
            </a:r>
            <a:r>
              <a:rPr lang="zh-CN" altLang="en-US" sz="2400" dirty="0">
                <a:solidFill>
                  <a:srgbClr val="041562"/>
                </a:solidFill>
                <a:latin typeface="Helvetica" pitchFamily="2" charset="0"/>
              </a:rPr>
              <a:t> </a:t>
            </a:r>
            <a:r>
              <a:rPr lang="en" altLang="zh-CN" sz="2400" dirty="0">
                <a:solidFill>
                  <a:srgbClr val="041562"/>
                </a:solidFill>
                <a:latin typeface="Helvetica" pitchFamily="2" charset="0"/>
              </a:rPr>
              <a:t>schemes</a:t>
            </a:r>
          </a:p>
        </p:txBody>
      </p:sp>
    </p:spTree>
    <p:extLst>
      <p:ext uri="{BB962C8B-B14F-4D97-AF65-F5344CB8AC3E}">
        <p14:creationId xmlns:p14="http://schemas.microsoft.com/office/powerpoint/2010/main" val="414464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solidFill>
                  <a:srgbClr val="3B3F42"/>
                </a:solidFill>
                <a:latin typeface="Tahoma" panose="020B0604030504040204" pitchFamily="34" charset="0"/>
                <a:ea typeface="Tahoma" panose="020B0604030504040204" pitchFamily="34" charset="0"/>
                <a:cs typeface="Tahoma" panose="020B0604030504040204" pitchFamily="34" charset="0"/>
              </a:rPr>
              <a:t>Our</a:t>
            </a:r>
            <a:r>
              <a:rPr lang="zh-CN" altLang="en-US" dirty="0">
                <a:solidFill>
                  <a:srgbClr val="3B3F42"/>
                </a:solidFill>
                <a:latin typeface="Tahoma" panose="020B0604030504040204" pitchFamily="34" charset="0"/>
                <a:ea typeface="Tahoma" panose="020B0604030504040204" pitchFamily="34" charset="0"/>
                <a:cs typeface="Tahoma" panose="020B0604030504040204" pitchFamily="34" charset="0"/>
              </a:rPr>
              <a:t> </a:t>
            </a:r>
            <a:r>
              <a:rPr lang="en-US" altLang="zh-CN" dirty="0">
                <a:solidFill>
                  <a:srgbClr val="3B3F42"/>
                </a:solidFill>
                <a:latin typeface="Tahoma" panose="020B0604030504040204" pitchFamily="34" charset="0"/>
                <a:ea typeface="Tahoma" panose="020B0604030504040204" pitchFamily="34" charset="0"/>
                <a:cs typeface="Tahoma" panose="020B0604030504040204" pitchFamily="34" charset="0"/>
              </a:rPr>
              <a:t>Approach</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7</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10654147" cy="553998"/>
          </a:xfrm>
          <a:prstGeom prst="rect">
            <a:avLst/>
          </a:prstGeom>
          <a:noFill/>
        </p:spPr>
        <p:txBody>
          <a:bodyPr wrap="square" rtlCol="0">
            <a:spAutoFit/>
          </a:bodyPr>
          <a:lstStyle/>
          <a:p>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How</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to</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tackle</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privacy issue in the decentralized visualization</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a:t>
            </a:r>
            <a:endParaRPr lang="en" altLang="zh-CN" sz="3000" dirty="0">
              <a:solidFill>
                <a:srgbClr val="041562"/>
              </a:solidFill>
              <a:latin typeface="Tahoma" panose="020B0604030504040204" pitchFamily="34" charset="0"/>
              <a:ea typeface="Tahoma" panose="020B0604030504040204" pitchFamily="34" charset="0"/>
              <a:cs typeface="Tahoma" panose="020B0604030504040204" pitchFamily="34" charset="0"/>
            </a:endParaRPr>
          </a:p>
        </p:txBody>
      </p:sp>
      <p:sp>
        <p:nvSpPr>
          <p:cNvPr id="10" name="文本框 9">
            <a:extLst>
              <a:ext uri="{FF2B5EF4-FFF2-40B4-BE49-F238E27FC236}">
                <a16:creationId xmlns:a16="http://schemas.microsoft.com/office/drawing/2014/main" id="{D19959A4-CE76-053B-8F65-E0DB8DFD691E}"/>
              </a:ext>
            </a:extLst>
          </p:cNvPr>
          <p:cNvSpPr txBox="1"/>
          <p:nvPr/>
        </p:nvSpPr>
        <p:spPr>
          <a:xfrm>
            <a:off x="869371" y="2065032"/>
            <a:ext cx="10484429" cy="1569660"/>
          </a:xfrm>
          <a:prstGeom prst="rect">
            <a:avLst/>
          </a:prstGeom>
          <a:noFill/>
        </p:spPr>
        <p:txBody>
          <a:bodyPr wrap="square">
            <a:spAutoFit/>
          </a:bodyPr>
          <a:lstStyle/>
          <a:p>
            <a:pPr marL="342900" indent="-342900">
              <a:buFont typeface="Arial" panose="020B0604020202020204" pitchFamily="34" charset="0"/>
              <a:buChar char="•"/>
            </a:pPr>
            <a:r>
              <a:rPr lang="en-US" altLang="zh-CN" sz="2400" dirty="0">
                <a:solidFill>
                  <a:srgbClr val="041562"/>
                </a:solidFill>
                <a:latin typeface="Helvetica" pitchFamily="2" charset="0"/>
              </a:rPr>
              <a:t>I</a:t>
            </a:r>
            <a:r>
              <a:rPr lang="en" altLang="zh-CN" sz="2400" dirty="0">
                <a:solidFill>
                  <a:srgbClr val="041562"/>
                </a:solidFill>
                <a:effectLst/>
                <a:latin typeface="Helvetica" pitchFamily="2" charset="0"/>
              </a:rPr>
              <a:t>n local clients</a:t>
            </a:r>
          </a:p>
          <a:p>
            <a:pPr marL="800100" lvl="1" indent="-342900">
              <a:buFont typeface="Arial" panose="020B0604020202020204" pitchFamily="34" charset="0"/>
              <a:buChar char="•"/>
            </a:pPr>
            <a:r>
              <a:rPr lang="en" altLang="zh-CN" sz="2400" dirty="0">
                <a:solidFill>
                  <a:srgbClr val="041562"/>
                </a:solidFill>
                <a:effectLst/>
                <a:latin typeface="Helvetica" pitchFamily="2" charset="0"/>
              </a:rPr>
              <a:t>divide the tasks of data transformation and visual mapping into pieces </a:t>
            </a:r>
          </a:p>
          <a:p>
            <a:pPr marL="342900" indent="-342900">
              <a:buFont typeface="Arial" panose="020B0604020202020204" pitchFamily="34" charset="0"/>
              <a:buChar char="•"/>
            </a:pPr>
            <a:r>
              <a:rPr lang="en-US" altLang="zh-CN" sz="2400" dirty="0">
                <a:solidFill>
                  <a:srgbClr val="041562"/>
                </a:solidFill>
                <a:effectLst/>
                <a:latin typeface="Helvetica" pitchFamily="2" charset="0"/>
              </a:rPr>
              <a:t>In</a:t>
            </a:r>
            <a:r>
              <a:rPr lang="zh-CN" altLang="en-US" sz="2400" dirty="0">
                <a:solidFill>
                  <a:srgbClr val="041562"/>
                </a:solidFill>
                <a:effectLst/>
                <a:latin typeface="Helvetica" pitchFamily="2" charset="0"/>
              </a:rPr>
              <a:t> </a:t>
            </a:r>
            <a:r>
              <a:rPr lang="en-US" altLang="zh-CN" sz="2400" dirty="0">
                <a:solidFill>
                  <a:srgbClr val="041562"/>
                </a:solidFill>
                <a:effectLst/>
                <a:latin typeface="Helvetica" pitchFamily="2" charset="0"/>
              </a:rPr>
              <a:t>a</a:t>
            </a:r>
            <a:r>
              <a:rPr lang="zh-CN" altLang="en-US" sz="2400" dirty="0">
                <a:solidFill>
                  <a:srgbClr val="041562"/>
                </a:solidFill>
                <a:effectLst/>
                <a:latin typeface="Helvetica" pitchFamily="2" charset="0"/>
              </a:rPr>
              <a:t> </a:t>
            </a:r>
            <a:r>
              <a:rPr lang="en-US" altLang="zh-CN" sz="2400" dirty="0">
                <a:solidFill>
                  <a:srgbClr val="041562"/>
                </a:solidFill>
                <a:effectLst/>
                <a:latin typeface="Helvetica" pitchFamily="2" charset="0"/>
              </a:rPr>
              <a:t>server</a:t>
            </a:r>
          </a:p>
          <a:p>
            <a:pPr marL="800100" lvl="1" indent="-342900">
              <a:buFont typeface="Arial" panose="020B0604020202020204" pitchFamily="34" charset="0"/>
              <a:buChar char="•"/>
            </a:pPr>
            <a:r>
              <a:rPr lang="en" altLang="zh-CN" sz="2400" dirty="0">
                <a:solidFill>
                  <a:srgbClr val="041562"/>
                </a:solidFill>
                <a:effectLst/>
                <a:latin typeface="Helvetica" pitchFamily="2" charset="0"/>
              </a:rPr>
              <a:t>compose the secured results</a:t>
            </a:r>
          </a:p>
        </p:txBody>
      </p:sp>
      <p:pic>
        <p:nvPicPr>
          <p:cNvPr id="3" name="图片 2">
            <a:extLst>
              <a:ext uri="{FF2B5EF4-FFF2-40B4-BE49-F238E27FC236}">
                <a16:creationId xmlns:a16="http://schemas.microsoft.com/office/drawing/2014/main" id="{3D9A13B3-F617-3776-FD1E-155814CF035C}"/>
              </a:ext>
            </a:extLst>
          </p:cNvPr>
          <p:cNvPicPr>
            <a:picLocks noChangeAspect="1"/>
          </p:cNvPicPr>
          <p:nvPr/>
        </p:nvPicPr>
        <p:blipFill>
          <a:blip r:embed="rId3"/>
          <a:stretch>
            <a:fillRect/>
          </a:stretch>
        </p:blipFill>
        <p:spPr>
          <a:xfrm>
            <a:off x="1323973" y="3740243"/>
            <a:ext cx="9744941" cy="2225002"/>
          </a:xfrm>
          <a:prstGeom prst="rect">
            <a:avLst/>
          </a:prstGeom>
        </p:spPr>
      </p:pic>
    </p:spTree>
    <p:extLst>
      <p:ext uri="{BB962C8B-B14F-4D97-AF65-F5344CB8AC3E}">
        <p14:creationId xmlns:p14="http://schemas.microsoft.com/office/powerpoint/2010/main" val="259496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solidFill>
                  <a:srgbClr val="3B3F42"/>
                </a:solidFill>
                <a:latin typeface="Tahoma" panose="020B0604030504040204" pitchFamily="34" charset="0"/>
                <a:ea typeface="Tahoma" panose="020B0604030504040204" pitchFamily="34" charset="0"/>
                <a:cs typeface="Tahoma" panose="020B0604030504040204" pitchFamily="34" charset="0"/>
              </a:rPr>
              <a:t>Our</a:t>
            </a:r>
            <a:r>
              <a:rPr lang="zh-CN" altLang="en-US" dirty="0">
                <a:solidFill>
                  <a:srgbClr val="3B3F42"/>
                </a:solidFill>
                <a:latin typeface="Tahoma" panose="020B0604030504040204" pitchFamily="34" charset="0"/>
                <a:ea typeface="Tahoma" panose="020B0604030504040204" pitchFamily="34" charset="0"/>
                <a:cs typeface="Tahoma" panose="020B0604030504040204" pitchFamily="34" charset="0"/>
              </a:rPr>
              <a:t> </a:t>
            </a:r>
            <a:r>
              <a:rPr lang="en-US" altLang="zh-CN" dirty="0">
                <a:solidFill>
                  <a:srgbClr val="3B3F42"/>
                </a:solidFill>
                <a:latin typeface="Tahoma" panose="020B0604030504040204" pitchFamily="34" charset="0"/>
                <a:ea typeface="Tahoma" panose="020B0604030504040204" pitchFamily="34" charset="0"/>
                <a:cs typeface="Tahoma" panose="020B0604030504040204" pitchFamily="34" charset="0"/>
              </a:rPr>
              <a:t>Approach</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a:xfrm>
            <a:off x="8610600" y="6317161"/>
            <a:ext cx="2743200" cy="365125"/>
          </a:xfrm>
        </p:spPr>
        <p:txBody>
          <a:bodyPr/>
          <a:lstStyle/>
          <a:p>
            <a:fld id="{9A61A9F1-453A-41B3-95FE-CC52454C9BE1}" type="slidenum">
              <a:rPr lang="en-US" altLang="ko-KR" smtClean="0"/>
              <a:pPr/>
              <a:t>8</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10654147" cy="553998"/>
          </a:xfrm>
          <a:prstGeom prst="rect">
            <a:avLst/>
          </a:prstGeom>
          <a:noFill/>
        </p:spPr>
        <p:txBody>
          <a:bodyPr wrap="square" rtlCol="0">
            <a:spAutoFit/>
          </a:bodyPr>
          <a:lstStyle/>
          <a:p>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Pipeline</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for</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federated</a:t>
            </a:r>
            <a:r>
              <a:rPr lang="zh-CN" altLang="en-US" sz="3000" dirty="0">
                <a:solidFill>
                  <a:srgbClr val="041562"/>
                </a:solidFill>
                <a:latin typeface="Tahoma" panose="020B0604030504040204" pitchFamily="34" charset="0"/>
                <a:ea typeface="Tahoma" panose="020B0604030504040204" pitchFamily="34" charset="0"/>
                <a:cs typeface="Tahoma" panose="020B0604030504040204" pitchFamily="34" charset="0"/>
              </a:rPr>
              <a:t> </a:t>
            </a:r>
            <a:r>
              <a:rPr lang="en-US" altLang="zh-CN" sz="3000" dirty="0">
                <a:solidFill>
                  <a:srgbClr val="041562"/>
                </a:solidFill>
                <a:latin typeface="Tahoma" panose="020B0604030504040204" pitchFamily="34" charset="0"/>
                <a:ea typeface="Tahoma" panose="020B0604030504040204" pitchFamily="34" charset="0"/>
                <a:cs typeface="Tahoma" panose="020B0604030504040204" pitchFamily="34" charset="0"/>
              </a:rPr>
              <a:t>visualization</a:t>
            </a:r>
            <a:endParaRPr lang="en" altLang="zh-CN" sz="3000" dirty="0">
              <a:solidFill>
                <a:srgbClr val="041562"/>
              </a:solidFill>
              <a:latin typeface="Tahoma" panose="020B0604030504040204" pitchFamily="34" charset="0"/>
              <a:ea typeface="Tahoma" panose="020B0604030504040204" pitchFamily="34" charset="0"/>
              <a:cs typeface="Tahoma" panose="020B0604030504040204" pitchFamily="34" charset="0"/>
            </a:endParaRPr>
          </a:p>
        </p:txBody>
      </p:sp>
      <p:sp>
        <p:nvSpPr>
          <p:cNvPr id="6" name="燕尾形 5">
            <a:extLst>
              <a:ext uri="{FF2B5EF4-FFF2-40B4-BE49-F238E27FC236}">
                <a16:creationId xmlns:a16="http://schemas.microsoft.com/office/drawing/2014/main" id="{2BB8559E-DD03-9426-6B7C-E34F3BED68F9}"/>
              </a:ext>
            </a:extLst>
          </p:cNvPr>
          <p:cNvSpPr/>
          <p:nvPr/>
        </p:nvSpPr>
        <p:spPr>
          <a:xfrm>
            <a:off x="734972" y="1991856"/>
            <a:ext cx="2102291" cy="4846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Helvetica" pitchFamily="2" charset="0"/>
              </a:rPr>
              <a:t>Data</a:t>
            </a:r>
            <a:r>
              <a:rPr kumimoji="1" lang="zh-CN" altLang="en-US" dirty="0">
                <a:solidFill>
                  <a:schemeClr val="bg1"/>
                </a:solidFill>
                <a:latin typeface="Helvetica" pitchFamily="2" charset="0"/>
              </a:rPr>
              <a:t> </a:t>
            </a:r>
            <a:r>
              <a:rPr kumimoji="1" lang="en-US" altLang="zh-CN" dirty="0">
                <a:solidFill>
                  <a:schemeClr val="bg1"/>
                </a:solidFill>
                <a:latin typeface="Helvetica" pitchFamily="2" charset="0"/>
              </a:rPr>
              <a:t>filtering</a:t>
            </a:r>
            <a:endParaRPr kumimoji="1" lang="zh-CN" altLang="en-US" dirty="0">
              <a:solidFill>
                <a:schemeClr val="bg1"/>
              </a:solidFill>
              <a:latin typeface="Helvetica" pitchFamily="2" charset="0"/>
            </a:endParaRPr>
          </a:p>
        </p:txBody>
      </p:sp>
      <p:sp>
        <p:nvSpPr>
          <p:cNvPr id="7" name="燕尾形 6">
            <a:extLst>
              <a:ext uri="{FF2B5EF4-FFF2-40B4-BE49-F238E27FC236}">
                <a16:creationId xmlns:a16="http://schemas.microsoft.com/office/drawing/2014/main" id="{8E0E32FF-9C52-9204-A04E-ED5ACE1C27E4}"/>
              </a:ext>
            </a:extLst>
          </p:cNvPr>
          <p:cNvSpPr/>
          <p:nvPr/>
        </p:nvSpPr>
        <p:spPr>
          <a:xfrm>
            <a:off x="2685305" y="1991856"/>
            <a:ext cx="3223415" cy="4846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Helvetica" pitchFamily="2" charset="0"/>
              </a:rPr>
              <a:t>Partition</a:t>
            </a:r>
            <a:r>
              <a:rPr kumimoji="1" lang="zh-CN" altLang="en-US" dirty="0">
                <a:solidFill>
                  <a:schemeClr val="bg1"/>
                </a:solidFill>
                <a:latin typeface="Helvetica" pitchFamily="2" charset="0"/>
              </a:rPr>
              <a:t> </a:t>
            </a:r>
            <a:r>
              <a:rPr kumimoji="1" lang="en-US" altLang="zh-CN" dirty="0">
                <a:solidFill>
                  <a:schemeClr val="bg1"/>
                </a:solidFill>
                <a:latin typeface="Helvetica" pitchFamily="2" charset="0"/>
              </a:rPr>
              <a:t>and</a:t>
            </a:r>
            <a:r>
              <a:rPr kumimoji="1" lang="zh-CN" altLang="en-US" dirty="0">
                <a:solidFill>
                  <a:schemeClr val="bg1"/>
                </a:solidFill>
                <a:latin typeface="Helvetica" pitchFamily="2" charset="0"/>
              </a:rPr>
              <a:t> </a:t>
            </a:r>
            <a:r>
              <a:rPr kumimoji="1" lang="en-US" altLang="zh-CN" dirty="0">
                <a:solidFill>
                  <a:schemeClr val="bg1"/>
                </a:solidFill>
                <a:latin typeface="Helvetica" pitchFamily="2" charset="0"/>
              </a:rPr>
              <a:t>aggregation</a:t>
            </a:r>
            <a:endParaRPr kumimoji="1" lang="zh-CN" altLang="en-US" dirty="0">
              <a:solidFill>
                <a:schemeClr val="bg1"/>
              </a:solidFill>
              <a:latin typeface="Helvetica" pitchFamily="2" charset="0"/>
            </a:endParaRPr>
          </a:p>
        </p:txBody>
      </p:sp>
      <p:sp>
        <p:nvSpPr>
          <p:cNvPr id="8" name="燕尾形 7">
            <a:extLst>
              <a:ext uri="{FF2B5EF4-FFF2-40B4-BE49-F238E27FC236}">
                <a16:creationId xmlns:a16="http://schemas.microsoft.com/office/drawing/2014/main" id="{FC055343-4257-E1EA-E27D-0DB31D8DBEFD}"/>
              </a:ext>
            </a:extLst>
          </p:cNvPr>
          <p:cNvSpPr/>
          <p:nvPr/>
        </p:nvSpPr>
        <p:spPr>
          <a:xfrm>
            <a:off x="5756762" y="1991856"/>
            <a:ext cx="2681994" cy="4846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Helvetica" pitchFamily="2" charset="0"/>
              </a:rPr>
              <a:t>Data</a:t>
            </a:r>
            <a:r>
              <a:rPr kumimoji="1" lang="zh-CN" altLang="en-US" dirty="0">
                <a:solidFill>
                  <a:schemeClr val="bg1"/>
                </a:solidFill>
                <a:latin typeface="Helvetica" pitchFamily="2" charset="0"/>
              </a:rPr>
              <a:t> </a:t>
            </a:r>
            <a:r>
              <a:rPr kumimoji="1" lang="en-US" altLang="zh-CN" dirty="0">
                <a:solidFill>
                  <a:schemeClr val="bg1"/>
                </a:solidFill>
                <a:latin typeface="Helvetica" pitchFamily="2" charset="0"/>
              </a:rPr>
              <a:t>representation</a:t>
            </a:r>
            <a:endParaRPr kumimoji="1" lang="zh-CN" altLang="en-US" dirty="0">
              <a:solidFill>
                <a:schemeClr val="bg1"/>
              </a:solidFill>
              <a:latin typeface="Helvetica" pitchFamily="2" charset="0"/>
            </a:endParaRPr>
          </a:p>
        </p:txBody>
      </p:sp>
      <p:sp>
        <p:nvSpPr>
          <p:cNvPr id="9" name="燕尾形 8">
            <a:extLst>
              <a:ext uri="{FF2B5EF4-FFF2-40B4-BE49-F238E27FC236}">
                <a16:creationId xmlns:a16="http://schemas.microsoft.com/office/drawing/2014/main" id="{5D444292-DAB8-5F04-5C11-4E55D86B3E80}"/>
              </a:ext>
            </a:extLst>
          </p:cNvPr>
          <p:cNvSpPr/>
          <p:nvPr/>
        </p:nvSpPr>
        <p:spPr>
          <a:xfrm>
            <a:off x="8286797" y="1991856"/>
            <a:ext cx="3223415" cy="484632"/>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Helvetica" pitchFamily="2" charset="0"/>
              </a:rPr>
              <a:t>Visualization</a:t>
            </a:r>
            <a:r>
              <a:rPr kumimoji="1" lang="zh-CN" altLang="en-US" dirty="0">
                <a:solidFill>
                  <a:schemeClr val="bg1"/>
                </a:solidFill>
                <a:latin typeface="Helvetica" pitchFamily="2" charset="0"/>
              </a:rPr>
              <a:t> </a:t>
            </a:r>
            <a:r>
              <a:rPr kumimoji="1" lang="en-US" altLang="zh-CN" dirty="0">
                <a:solidFill>
                  <a:schemeClr val="bg1"/>
                </a:solidFill>
                <a:latin typeface="Helvetica" pitchFamily="2" charset="0"/>
              </a:rPr>
              <a:t>generation</a:t>
            </a:r>
            <a:endParaRPr kumimoji="1" lang="zh-CN" altLang="en-US" dirty="0">
              <a:solidFill>
                <a:schemeClr val="bg1"/>
              </a:solidFill>
              <a:latin typeface="Helvetica" pitchFamily="2" charset="0"/>
            </a:endParaRPr>
          </a:p>
        </p:txBody>
      </p:sp>
      <p:pic>
        <p:nvPicPr>
          <p:cNvPr id="11" name="图片 10">
            <a:extLst>
              <a:ext uri="{FF2B5EF4-FFF2-40B4-BE49-F238E27FC236}">
                <a16:creationId xmlns:a16="http://schemas.microsoft.com/office/drawing/2014/main" id="{42C83937-E2F4-2918-64D2-DD809047B75C}"/>
              </a:ext>
            </a:extLst>
          </p:cNvPr>
          <p:cNvPicPr>
            <a:picLocks noChangeAspect="1"/>
          </p:cNvPicPr>
          <p:nvPr/>
        </p:nvPicPr>
        <p:blipFill>
          <a:blip r:embed="rId3"/>
          <a:stretch>
            <a:fillRect/>
          </a:stretch>
        </p:blipFill>
        <p:spPr>
          <a:xfrm>
            <a:off x="734972" y="2793683"/>
            <a:ext cx="3907416" cy="2921317"/>
          </a:xfrm>
          <a:prstGeom prst="rect">
            <a:avLst/>
          </a:prstGeom>
        </p:spPr>
      </p:pic>
      <p:grpSp>
        <p:nvGrpSpPr>
          <p:cNvPr id="45" name="组合 44">
            <a:extLst>
              <a:ext uri="{FF2B5EF4-FFF2-40B4-BE49-F238E27FC236}">
                <a16:creationId xmlns:a16="http://schemas.microsoft.com/office/drawing/2014/main" id="{4099F542-6535-CE1D-A74C-B7955301C888}"/>
              </a:ext>
            </a:extLst>
          </p:cNvPr>
          <p:cNvGrpSpPr/>
          <p:nvPr/>
        </p:nvGrpSpPr>
        <p:grpSpPr>
          <a:xfrm>
            <a:off x="2222278" y="2793683"/>
            <a:ext cx="4013200" cy="3022600"/>
            <a:chOff x="2222278" y="2793683"/>
            <a:chExt cx="4013200" cy="3022600"/>
          </a:xfrm>
        </p:grpSpPr>
        <p:grpSp>
          <p:nvGrpSpPr>
            <p:cNvPr id="26" name="组合 25">
              <a:extLst>
                <a:ext uri="{FF2B5EF4-FFF2-40B4-BE49-F238E27FC236}">
                  <a16:creationId xmlns:a16="http://schemas.microsoft.com/office/drawing/2014/main" id="{E18E013C-4F38-39A5-2E8C-89AA6BD27D68}"/>
                </a:ext>
              </a:extLst>
            </p:cNvPr>
            <p:cNvGrpSpPr/>
            <p:nvPr/>
          </p:nvGrpSpPr>
          <p:grpSpPr>
            <a:xfrm>
              <a:off x="2222278" y="2793683"/>
              <a:ext cx="4013200" cy="3022600"/>
              <a:chOff x="4425556" y="2793683"/>
              <a:chExt cx="4013200" cy="3022600"/>
            </a:xfrm>
          </p:grpSpPr>
          <p:pic>
            <p:nvPicPr>
              <p:cNvPr id="13" name="图片 12">
                <a:extLst>
                  <a:ext uri="{FF2B5EF4-FFF2-40B4-BE49-F238E27FC236}">
                    <a16:creationId xmlns:a16="http://schemas.microsoft.com/office/drawing/2014/main" id="{1664C8FA-762A-5B9D-1BE2-F3AB69F35E33}"/>
                  </a:ext>
                </a:extLst>
              </p:cNvPr>
              <p:cNvPicPr>
                <a:picLocks noChangeAspect="1"/>
              </p:cNvPicPr>
              <p:nvPr/>
            </p:nvPicPr>
            <p:blipFill>
              <a:blip r:embed="rId4"/>
              <a:stretch>
                <a:fillRect/>
              </a:stretch>
            </p:blipFill>
            <p:spPr>
              <a:xfrm>
                <a:off x="4425556" y="2793683"/>
                <a:ext cx="4013200" cy="3022600"/>
              </a:xfrm>
              <a:prstGeom prst="rect">
                <a:avLst/>
              </a:prstGeom>
            </p:spPr>
          </p:pic>
          <p:sp>
            <p:nvSpPr>
              <p:cNvPr id="25" name="矩形 24">
                <a:extLst>
                  <a:ext uri="{FF2B5EF4-FFF2-40B4-BE49-F238E27FC236}">
                    <a16:creationId xmlns:a16="http://schemas.microsoft.com/office/drawing/2014/main" id="{241C6DAB-412B-2AD2-8405-B077022080EE}"/>
                  </a:ext>
                </a:extLst>
              </p:cNvPr>
              <p:cNvSpPr/>
              <p:nvPr/>
            </p:nvSpPr>
            <p:spPr>
              <a:xfrm>
                <a:off x="4914101" y="3971110"/>
                <a:ext cx="2836528" cy="1506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4" name="矩形 13">
              <a:extLst>
                <a:ext uri="{FF2B5EF4-FFF2-40B4-BE49-F238E27FC236}">
                  <a16:creationId xmlns:a16="http://schemas.microsoft.com/office/drawing/2014/main" id="{164A3B6F-841B-EC5A-819A-D39A15B2DEF5}"/>
                </a:ext>
              </a:extLst>
            </p:cNvPr>
            <p:cNvSpPr/>
            <p:nvPr/>
          </p:nvSpPr>
          <p:spPr>
            <a:xfrm>
              <a:off x="2845971" y="4348528"/>
              <a:ext cx="977091" cy="920158"/>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4" name="组合 23">
            <a:extLst>
              <a:ext uri="{FF2B5EF4-FFF2-40B4-BE49-F238E27FC236}">
                <a16:creationId xmlns:a16="http://schemas.microsoft.com/office/drawing/2014/main" id="{E99A5BD7-247A-EF40-28F1-C184C1E90626}"/>
              </a:ext>
            </a:extLst>
          </p:cNvPr>
          <p:cNvGrpSpPr/>
          <p:nvPr/>
        </p:nvGrpSpPr>
        <p:grpSpPr>
          <a:xfrm>
            <a:off x="2751908" y="4304983"/>
            <a:ext cx="1205418" cy="1188000"/>
            <a:chOff x="2751908" y="4304983"/>
            <a:chExt cx="1205418" cy="1188000"/>
          </a:xfrm>
        </p:grpSpPr>
        <p:cxnSp>
          <p:nvCxnSpPr>
            <p:cNvPr id="15" name="直线箭头连接符 14">
              <a:extLst>
                <a:ext uri="{FF2B5EF4-FFF2-40B4-BE49-F238E27FC236}">
                  <a16:creationId xmlns:a16="http://schemas.microsoft.com/office/drawing/2014/main" id="{FFF7FB1E-FAB1-C1DB-9D5E-AD2EEF3A9956}"/>
                </a:ext>
              </a:extLst>
            </p:cNvPr>
            <p:cNvCxnSpPr>
              <a:cxnSpLocks/>
            </p:cNvCxnSpPr>
            <p:nvPr/>
          </p:nvCxnSpPr>
          <p:spPr>
            <a:xfrm>
              <a:off x="2751908" y="4560753"/>
              <a:ext cx="1188000" cy="0"/>
            </a:xfrm>
            <a:prstGeom prst="straightConnector1">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直线箭头连接符 18">
              <a:extLst>
                <a:ext uri="{FF2B5EF4-FFF2-40B4-BE49-F238E27FC236}">
                  <a16:creationId xmlns:a16="http://schemas.microsoft.com/office/drawing/2014/main" id="{633FB481-7F2B-BE60-5D7F-CE8DD782B4BF}"/>
                </a:ext>
              </a:extLst>
            </p:cNvPr>
            <p:cNvCxnSpPr>
              <a:cxnSpLocks/>
            </p:cNvCxnSpPr>
            <p:nvPr/>
          </p:nvCxnSpPr>
          <p:spPr>
            <a:xfrm>
              <a:off x="2751908" y="4804593"/>
              <a:ext cx="1188000" cy="0"/>
            </a:xfrm>
            <a:prstGeom prst="straightConnector1">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线箭头连接符 19">
              <a:extLst>
                <a:ext uri="{FF2B5EF4-FFF2-40B4-BE49-F238E27FC236}">
                  <a16:creationId xmlns:a16="http://schemas.microsoft.com/office/drawing/2014/main" id="{A82AA023-0B74-84EC-B1BC-F26D9FD1B138}"/>
                </a:ext>
              </a:extLst>
            </p:cNvPr>
            <p:cNvCxnSpPr>
              <a:cxnSpLocks/>
            </p:cNvCxnSpPr>
            <p:nvPr/>
          </p:nvCxnSpPr>
          <p:spPr>
            <a:xfrm>
              <a:off x="2769326" y="5048433"/>
              <a:ext cx="1188000" cy="0"/>
            </a:xfrm>
            <a:prstGeom prst="straightConnector1">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线箭头连接符 20">
              <a:extLst>
                <a:ext uri="{FF2B5EF4-FFF2-40B4-BE49-F238E27FC236}">
                  <a16:creationId xmlns:a16="http://schemas.microsoft.com/office/drawing/2014/main" id="{3D6DF6A7-C812-854C-F2B8-E5607D7C458B}"/>
                </a:ext>
              </a:extLst>
            </p:cNvPr>
            <p:cNvCxnSpPr>
              <a:cxnSpLocks/>
            </p:cNvCxnSpPr>
            <p:nvPr/>
          </p:nvCxnSpPr>
          <p:spPr>
            <a:xfrm rot="5400000">
              <a:off x="2740516" y="4898983"/>
              <a:ext cx="1188000" cy="0"/>
            </a:xfrm>
            <a:prstGeom prst="straightConnector1">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线箭头连接符 21">
              <a:extLst>
                <a:ext uri="{FF2B5EF4-FFF2-40B4-BE49-F238E27FC236}">
                  <a16:creationId xmlns:a16="http://schemas.microsoft.com/office/drawing/2014/main" id="{450AAC9E-AEF1-AC68-6909-5E83E4FF55D3}"/>
                </a:ext>
              </a:extLst>
            </p:cNvPr>
            <p:cNvCxnSpPr>
              <a:cxnSpLocks/>
            </p:cNvCxnSpPr>
            <p:nvPr/>
          </p:nvCxnSpPr>
          <p:spPr>
            <a:xfrm rot="5400000">
              <a:off x="2477588" y="4898983"/>
              <a:ext cx="1188000" cy="0"/>
            </a:xfrm>
            <a:prstGeom prst="straightConnector1">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线箭头连接符 22">
              <a:extLst>
                <a:ext uri="{FF2B5EF4-FFF2-40B4-BE49-F238E27FC236}">
                  <a16:creationId xmlns:a16="http://schemas.microsoft.com/office/drawing/2014/main" id="{99676955-68E2-2AC2-7A51-168598C9ECCA}"/>
                </a:ext>
              </a:extLst>
            </p:cNvPr>
            <p:cNvCxnSpPr>
              <a:cxnSpLocks/>
            </p:cNvCxnSpPr>
            <p:nvPr/>
          </p:nvCxnSpPr>
          <p:spPr>
            <a:xfrm rot="5400000">
              <a:off x="3000103" y="4898983"/>
              <a:ext cx="1188000" cy="0"/>
            </a:xfrm>
            <a:prstGeom prst="straightConnector1">
              <a:avLst/>
            </a:prstGeom>
            <a:ln w="2857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27" name="直线箭头连接符 26">
            <a:extLst>
              <a:ext uri="{FF2B5EF4-FFF2-40B4-BE49-F238E27FC236}">
                <a16:creationId xmlns:a16="http://schemas.microsoft.com/office/drawing/2014/main" id="{E8BF135F-5F4A-62F6-E135-A8349B971974}"/>
              </a:ext>
            </a:extLst>
          </p:cNvPr>
          <p:cNvCxnSpPr>
            <a:cxnSpLocks/>
          </p:cNvCxnSpPr>
          <p:nvPr/>
        </p:nvCxnSpPr>
        <p:spPr>
          <a:xfrm flipV="1">
            <a:off x="2949747" y="4197536"/>
            <a:ext cx="0" cy="239488"/>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0" name="文本框 29">
                <a:extLst>
                  <a:ext uri="{FF2B5EF4-FFF2-40B4-BE49-F238E27FC236}">
                    <a16:creationId xmlns:a16="http://schemas.microsoft.com/office/drawing/2014/main" id="{B379C536-F6A0-3090-4FA7-498023AAE6B9}"/>
                  </a:ext>
                </a:extLst>
              </p:cNvPr>
              <p:cNvSpPr txBox="1"/>
              <p:nvPr/>
            </p:nvSpPr>
            <p:spPr>
              <a:xfrm>
                <a:off x="2808517" y="3966086"/>
                <a:ext cx="1161920" cy="24090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kumimoji="1" lang="en-US" altLang="zh-CN" sz="1500" i="1" smtClean="0">
                              <a:solidFill>
                                <a:schemeClr val="bg2">
                                  <a:lumMod val="25000"/>
                                </a:schemeClr>
                              </a:solidFill>
                              <a:latin typeface="Cambria Math" panose="02040503050406030204" pitchFamily="18" charset="0"/>
                            </a:rPr>
                          </m:ctrlPr>
                        </m:sSubPr>
                        <m:e>
                          <m:r>
                            <a:rPr kumimoji="1" lang="en-US" altLang="zh-CN" sz="1500" b="0" i="1" smtClean="0">
                              <a:solidFill>
                                <a:schemeClr val="bg2">
                                  <a:lumMod val="25000"/>
                                </a:schemeClr>
                              </a:solidFill>
                              <a:latin typeface="Cambria Math" panose="02040503050406030204" pitchFamily="18" charset="0"/>
                            </a:rPr>
                            <m:t>𝑎</m:t>
                          </m:r>
                        </m:e>
                        <m:sub>
                          <m:r>
                            <a:rPr kumimoji="1" lang="en-US" altLang="zh-CN" sz="1500" b="0" i="1" smtClean="0">
                              <a:solidFill>
                                <a:schemeClr val="bg2">
                                  <a:lumMod val="25000"/>
                                </a:schemeClr>
                              </a:solidFill>
                              <a:latin typeface="Cambria Math" panose="02040503050406030204" pitchFamily="18" charset="0"/>
                            </a:rPr>
                            <m:t>0</m:t>
                          </m:r>
                        </m:sub>
                      </m:sSub>
                      <m:r>
                        <a:rPr kumimoji="1" lang="en-US" altLang="zh-CN" sz="1500" b="0" i="1" smtClean="0">
                          <a:solidFill>
                            <a:schemeClr val="bg2">
                              <a:lumMod val="25000"/>
                            </a:schemeClr>
                          </a:solidFill>
                          <a:latin typeface="Cambria Math" panose="02040503050406030204" pitchFamily="18" charset="0"/>
                        </a:rPr>
                        <m:t>=(0,</m:t>
                      </m:r>
                      <m:sSub>
                        <m:sSubPr>
                          <m:ctrlPr>
                            <a:rPr kumimoji="1" lang="en-US" altLang="zh-CN" sz="1500" b="0" i="1" smtClean="0">
                              <a:solidFill>
                                <a:schemeClr val="bg2">
                                  <a:lumMod val="25000"/>
                                </a:schemeClr>
                              </a:solidFill>
                              <a:latin typeface="Cambria Math" panose="02040503050406030204" pitchFamily="18" charset="0"/>
                            </a:rPr>
                          </m:ctrlPr>
                        </m:sSubPr>
                        <m:e>
                          <m:r>
                            <a:rPr kumimoji="1" lang="en-US" altLang="zh-CN" sz="1500" b="0" i="1" smtClean="0">
                              <a:solidFill>
                                <a:schemeClr val="bg2">
                                  <a:lumMod val="25000"/>
                                </a:schemeClr>
                              </a:solidFill>
                              <a:latin typeface="Cambria Math" panose="02040503050406030204" pitchFamily="18" charset="0"/>
                            </a:rPr>
                            <m:t>𝑑</m:t>
                          </m:r>
                        </m:e>
                        <m:sub>
                          <m:r>
                            <a:rPr kumimoji="1" lang="en-US" altLang="zh-CN" sz="1500" b="0" i="1" smtClean="0">
                              <a:solidFill>
                                <a:schemeClr val="bg2">
                                  <a:lumMod val="25000"/>
                                </a:schemeClr>
                              </a:solidFill>
                              <a:latin typeface="Cambria Math" panose="02040503050406030204" pitchFamily="18" charset="0"/>
                            </a:rPr>
                            <m:t>1,0</m:t>
                          </m:r>
                        </m:sub>
                      </m:sSub>
                      <m:r>
                        <a:rPr kumimoji="1" lang="en-US" altLang="zh-CN" sz="1500" b="0" i="1" smtClean="0">
                          <a:solidFill>
                            <a:schemeClr val="bg2">
                              <a:lumMod val="25000"/>
                            </a:schemeClr>
                          </a:solidFill>
                          <a:latin typeface="Cambria Math" panose="02040503050406030204" pitchFamily="18" charset="0"/>
                        </a:rPr>
                        <m:t>)</m:t>
                      </m:r>
                    </m:oMath>
                  </m:oMathPara>
                </a14:m>
                <a:endParaRPr kumimoji="1" lang="zh-CN" altLang="en-US" sz="1500" dirty="0">
                  <a:solidFill>
                    <a:schemeClr val="bg2">
                      <a:lumMod val="25000"/>
                    </a:schemeClr>
                  </a:solidFill>
                </a:endParaRPr>
              </a:p>
            </p:txBody>
          </p:sp>
        </mc:Choice>
        <mc:Fallback>
          <p:sp>
            <p:nvSpPr>
              <p:cNvPr id="30" name="文本框 29">
                <a:extLst>
                  <a:ext uri="{FF2B5EF4-FFF2-40B4-BE49-F238E27FC236}">
                    <a16:creationId xmlns:a16="http://schemas.microsoft.com/office/drawing/2014/main" id="{B379C536-F6A0-3090-4FA7-498023AAE6B9}"/>
                  </a:ext>
                </a:extLst>
              </p:cNvPr>
              <p:cNvSpPr txBox="1">
                <a:spLocks noRot="1" noChangeAspect="1" noMove="1" noResize="1" noEditPoints="1" noAdjustHandles="1" noChangeArrowheads="1" noChangeShapeType="1" noTextEdit="1"/>
              </p:cNvSpPr>
              <p:nvPr/>
            </p:nvSpPr>
            <p:spPr>
              <a:xfrm>
                <a:off x="2808517" y="3966086"/>
                <a:ext cx="1161920" cy="240900"/>
              </a:xfrm>
              <a:prstGeom prst="rect">
                <a:avLst/>
              </a:prstGeom>
              <a:blipFill>
                <a:blip r:embed="rId5"/>
                <a:stretch>
                  <a:fillRect l="-1087" t="-5000" r="-4348" b="-2500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2" name="文本框 31">
                <a:extLst>
                  <a:ext uri="{FF2B5EF4-FFF2-40B4-BE49-F238E27FC236}">
                    <a16:creationId xmlns:a16="http://schemas.microsoft.com/office/drawing/2014/main" id="{BFDD42E1-81C1-4415-FD04-4DA9B10439DE}"/>
                  </a:ext>
                </a:extLst>
              </p:cNvPr>
              <p:cNvSpPr txBox="1"/>
              <p:nvPr/>
            </p:nvSpPr>
            <p:spPr>
              <a:xfrm>
                <a:off x="4008304" y="4044010"/>
                <a:ext cx="1575880" cy="130535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kumimoji="1" lang="en-US" altLang="zh-CN" sz="1600" i="1" smtClean="0">
                              <a:solidFill>
                                <a:schemeClr val="tx1">
                                  <a:lumMod val="85000"/>
                                  <a:lumOff val="15000"/>
                                </a:schemeClr>
                              </a:solidFill>
                              <a:latin typeface="Cambria Math" panose="02040503050406030204" pitchFamily="18" charset="0"/>
                            </a:rPr>
                          </m:ctrlPr>
                        </m:sSubPr>
                        <m:e>
                          <m:r>
                            <a:rPr kumimoji="1" lang="en-US" altLang="zh-CN" sz="1600" b="0" i="1" smtClean="0">
                              <a:solidFill>
                                <a:schemeClr val="tx1">
                                  <a:lumMod val="85000"/>
                                  <a:lumOff val="15000"/>
                                </a:schemeClr>
                              </a:solidFill>
                              <a:latin typeface="Cambria Math" panose="02040503050406030204" pitchFamily="18" charset="0"/>
                            </a:rPr>
                            <m:t>𝐴</m:t>
                          </m:r>
                        </m:e>
                        <m:sub>
                          <m:r>
                            <a:rPr kumimoji="1" lang="en-US" altLang="zh-CN" sz="1600" b="0" i="1" smtClean="0">
                              <a:solidFill>
                                <a:schemeClr val="tx1">
                                  <a:lumMod val="85000"/>
                                  <a:lumOff val="15000"/>
                                </a:schemeClr>
                              </a:solidFill>
                              <a:latin typeface="Cambria Math" panose="02040503050406030204" pitchFamily="18" charset="0"/>
                            </a:rPr>
                            <m:t>1</m:t>
                          </m:r>
                        </m:sub>
                      </m:sSub>
                      <m:r>
                        <a:rPr kumimoji="1" lang="en-US" altLang="zh-CN" sz="1600" b="0" i="1" smtClean="0">
                          <a:solidFill>
                            <a:schemeClr val="tx1">
                              <a:lumMod val="85000"/>
                              <a:lumOff val="15000"/>
                            </a:schemeClr>
                          </a:solidFill>
                          <a:latin typeface="Cambria Math" panose="02040503050406030204" pitchFamily="18" charset="0"/>
                        </a:rPr>
                        <m:t>=</m:t>
                      </m:r>
                    </m:oMath>
                  </m:oMathPara>
                </a14:m>
                <a:endParaRPr kumimoji="1" lang="en-US" altLang="zh-CN" sz="1600" b="0" i="1" dirty="0">
                  <a:solidFill>
                    <a:schemeClr val="tx1">
                      <a:lumMod val="85000"/>
                      <a:lumOff val="15000"/>
                    </a:schemeClr>
                  </a:solidFill>
                  <a:latin typeface="Helvetica" pitchFamily="2" charset="0"/>
                </a:endParaRPr>
              </a:p>
              <a:p>
                <a14:m>
                  <m:oMathPara xmlns:m="http://schemas.openxmlformats.org/officeDocument/2006/math">
                    <m:oMathParaPr>
                      <m:jc m:val="centerGroup"/>
                    </m:oMathParaPr>
                    <m:oMath xmlns:m="http://schemas.openxmlformats.org/officeDocument/2006/math">
                      <m:r>
                        <a:rPr kumimoji="1" lang="en-US" altLang="zh-CN" sz="1600" b="0" i="1" smtClean="0">
                          <a:solidFill>
                            <a:schemeClr val="tx1">
                              <a:lumMod val="85000"/>
                              <a:lumOff val="15000"/>
                            </a:schemeClr>
                          </a:solidFill>
                          <a:latin typeface="Cambria Math" panose="02040503050406030204" pitchFamily="18" charset="0"/>
                        </a:rPr>
                        <m:t>{</m:t>
                      </m:r>
                      <m:d>
                        <m:dPr>
                          <m:ctrlPr>
                            <a:rPr kumimoji="1" lang="en-US" altLang="zh-CN" sz="1600" b="0" i="1" smtClean="0">
                              <a:solidFill>
                                <a:schemeClr val="tx1">
                                  <a:lumMod val="85000"/>
                                  <a:lumOff val="15000"/>
                                </a:schemeClr>
                              </a:solidFill>
                              <a:latin typeface="Cambria Math" panose="02040503050406030204" pitchFamily="18" charset="0"/>
                            </a:rPr>
                          </m:ctrlPr>
                        </m:dPr>
                        <m:e>
                          <m:r>
                            <a:rPr kumimoji="1" lang="en-US" altLang="zh-CN" sz="1600" b="0" i="1" smtClean="0">
                              <a:solidFill>
                                <a:schemeClr val="tx1">
                                  <a:lumMod val="85000"/>
                                  <a:lumOff val="15000"/>
                                </a:schemeClr>
                              </a:solidFill>
                              <a:latin typeface="Cambria Math" panose="02040503050406030204" pitchFamily="18" charset="0"/>
                            </a:rPr>
                            <m:t>0,</m:t>
                          </m:r>
                          <m:sSub>
                            <m:sSubPr>
                              <m:ctrlPr>
                                <a:rPr kumimoji="1" lang="en-US" altLang="zh-CN" sz="1600" b="0" i="1" smtClean="0">
                                  <a:solidFill>
                                    <a:schemeClr val="tx1">
                                      <a:lumMod val="85000"/>
                                      <a:lumOff val="15000"/>
                                    </a:schemeClr>
                                  </a:solidFill>
                                  <a:latin typeface="Cambria Math" panose="02040503050406030204" pitchFamily="18" charset="0"/>
                                </a:rPr>
                              </m:ctrlPr>
                            </m:sSubPr>
                            <m:e>
                              <m:r>
                                <a:rPr kumimoji="1" lang="en-US" altLang="zh-CN" sz="1600" b="0" i="1" smtClean="0">
                                  <a:solidFill>
                                    <a:schemeClr val="tx1">
                                      <a:lumMod val="85000"/>
                                      <a:lumOff val="15000"/>
                                    </a:schemeClr>
                                  </a:solidFill>
                                  <a:latin typeface="Cambria Math" panose="02040503050406030204" pitchFamily="18" charset="0"/>
                                </a:rPr>
                                <m:t>𝑑</m:t>
                              </m:r>
                            </m:e>
                            <m:sub>
                              <m:r>
                                <a:rPr kumimoji="1" lang="en-US" altLang="zh-CN" sz="1600" b="0" i="1" smtClean="0">
                                  <a:solidFill>
                                    <a:schemeClr val="tx1">
                                      <a:lumMod val="85000"/>
                                      <a:lumOff val="15000"/>
                                    </a:schemeClr>
                                  </a:solidFill>
                                  <a:latin typeface="Cambria Math" panose="02040503050406030204" pitchFamily="18" charset="0"/>
                                </a:rPr>
                                <m:t>1,0</m:t>
                              </m:r>
                            </m:sub>
                          </m:sSub>
                        </m:e>
                      </m:d>
                      <m:r>
                        <a:rPr kumimoji="1" lang="en-US" altLang="zh-CN" sz="1600" b="0" i="1" smtClean="0">
                          <a:solidFill>
                            <a:schemeClr val="tx1">
                              <a:lumMod val="85000"/>
                              <a:lumOff val="15000"/>
                            </a:schemeClr>
                          </a:solidFill>
                          <a:latin typeface="Cambria Math" panose="02040503050406030204" pitchFamily="18" charset="0"/>
                        </a:rPr>
                        <m:t>,</m:t>
                      </m:r>
                    </m:oMath>
                  </m:oMathPara>
                </a14:m>
                <a:endParaRPr kumimoji="1" lang="en-US" altLang="zh-CN" sz="1600" b="0" i="1" dirty="0">
                  <a:solidFill>
                    <a:schemeClr val="tx1">
                      <a:lumMod val="85000"/>
                      <a:lumOff val="15000"/>
                    </a:schemeClr>
                  </a:solidFill>
                  <a:latin typeface="Helvetica" pitchFamily="2" charset="0"/>
                </a:endParaRPr>
              </a:p>
              <a:p>
                <a14:m>
                  <m:oMathPara xmlns:m="http://schemas.openxmlformats.org/officeDocument/2006/math">
                    <m:oMathParaPr>
                      <m:jc m:val="centerGroup"/>
                    </m:oMathParaPr>
                    <m:oMath xmlns:m="http://schemas.openxmlformats.org/officeDocument/2006/math">
                      <m:d>
                        <m:dPr>
                          <m:ctrlPr>
                            <a:rPr kumimoji="1" lang="en-US" altLang="zh-CN" sz="1600" b="0" i="1" smtClean="0">
                              <a:solidFill>
                                <a:schemeClr val="tx1">
                                  <a:lumMod val="85000"/>
                                  <a:lumOff val="15000"/>
                                </a:schemeClr>
                              </a:solidFill>
                              <a:latin typeface="Cambria Math" panose="02040503050406030204" pitchFamily="18" charset="0"/>
                            </a:rPr>
                          </m:ctrlPr>
                        </m:dPr>
                        <m:e>
                          <m:r>
                            <a:rPr kumimoji="1" lang="en-US" altLang="zh-CN" sz="1600" b="0" i="1" smtClean="0">
                              <a:solidFill>
                                <a:schemeClr val="tx1">
                                  <a:lumMod val="85000"/>
                                  <a:lumOff val="15000"/>
                                </a:schemeClr>
                              </a:solidFill>
                              <a:latin typeface="Cambria Math" panose="02040503050406030204" pitchFamily="18" charset="0"/>
                            </a:rPr>
                            <m:t>1,</m:t>
                          </m:r>
                          <m:sSub>
                            <m:sSubPr>
                              <m:ctrlPr>
                                <a:rPr kumimoji="1" lang="en-US" altLang="zh-CN" sz="1600" b="0" i="1" smtClean="0">
                                  <a:solidFill>
                                    <a:schemeClr val="tx1">
                                      <a:lumMod val="85000"/>
                                      <a:lumOff val="15000"/>
                                    </a:schemeClr>
                                  </a:solidFill>
                                  <a:latin typeface="Cambria Math" panose="02040503050406030204" pitchFamily="18" charset="0"/>
                                </a:rPr>
                              </m:ctrlPr>
                            </m:sSubPr>
                            <m:e>
                              <m:r>
                                <a:rPr kumimoji="1" lang="en-US" altLang="zh-CN" sz="1600" b="0" i="1" smtClean="0">
                                  <a:solidFill>
                                    <a:schemeClr val="tx1">
                                      <a:lumMod val="85000"/>
                                      <a:lumOff val="15000"/>
                                    </a:schemeClr>
                                  </a:solidFill>
                                  <a:latin typeface="Cambria Math" panose="02040503050406030204" pitchFamily="18" charset="0"/>
                                </a:rPr>
                                <m:t>𝑑</m:t>
                              </m:r>
                            </m:e>
                            <m:sub>
                              <m:r>
                                <a:rPr kumimoji="1" lang="en-US" altLang="zh-CN" sz="1600" b="0" i="1" smtClean="0">
                                  <a:solidFill>
                                    <a:schemeClr val="tx1">
                                      <a:lumMod val="85000"/>
                                      <a:lumOff val="15000"/>
                                    </a:schemeClr>
                                  </a:solidFill>
                                  <a:latin typeface="Cambria Math" panose="02040503050406030204" pitchFamily="18" charset="0"/>
                                </a:rPr>
                                <m:t>1,1</m:t>
                              </m:r>
                            </m:sub>
                          </m:sSub>
                        </m:e>
                      </m:d>
                      <m:r>
                        <a:rPr kumimoji="1" lang="en-US" altLang="zh-CN" sz="1600" b="0" i="1" smtClean="0">
                          <a:solidFill>
                            <a:schemeClr val="tx1">
                              <a:lumMod val="85000"/>
                              <a:lumOff val="15000"/>
                            </a:schemeClr>
                          </a:solidFill>
                          <a:latin typeface="Cambria Math" panose="02040503050406030204" pitchFamily="18" charset="0"/>
                        </a:rPr>
                        <m:t>,</m:t>
                      </m:r>
                    </m:oMath>
                  </m:oMathPara>
                </a14:m>
                <a:endParaRPr kumimoji="1" lang="en-US" altLang="zh-CN" sz="1600" b="0" i="1" dirty="0">
                  <a:solidFill>
                    <a:schemeClr val="tx1">
                      <a:lumMod val="85000"/>
                      <a:lumOff val="15000"/>
                    </a:schemeClr>
                  </a:solidFill>
                  <a:latin typeface="Helvetica" pitchFamily="2" charset="0"/>
                </a:endParaRPr>
              </a:p>
              <a:p>
                <a14:m>
                  <m:oMathPara xmlns:m="http://schemas.openxmlformats.org/officeDocument/2006/math">
                    <m:oMathParaPr>
                      <m:jc m:val="centerGroup"/>
                    </m:oMathParaPr>
                    <m:oMath xmlns:m="http://schemas.openxmlformats.org/officeDocument/2006/math">
                      <m:r>
                        <a:rPr kumimoji="1" lang="en-US" altLang="zh-CN" sz="1600" b="0" i="1" smtClean="0">
                          <a:solidFill>
                            <a:schemeClr val="tx1">
                              <a:lumMod val="85000"/>
                              <a:lumOff val="15000"/>
                            </a:schemeClr>
                          </a:solidFill>
                          <a:latin typeface="Cambria Math" panose="02040503050406030204" pitchFamily="18" charset="0"/>
                        </a:rPr>
                        <m:t>…,</m:t>
                      </m:r>
                    </m:oMath>
                  </m:oMathPara>
                </a14:m>
                <a:endParaRPr kumimoji="1" lang="en-US" altLang="zh-CN" sz="1600" b="0" i="1" dirty="0">
                  <a:solidFill>
                    <a:schemeClr val="tx1">
                      <a:lumMod val="85000"/>
                      <a:lumOff val="15000"/>
                    </a:schemeClr>
                  </a:solidFill>
                  <a:latin typeface="Helvetica" pitchFamily="2" charset="0"/>
                </a:endParaRPr>
              </a:p>
              <a:p>
                <a14:m>
                  <m:oMathPara xmlns:m="http://schemas.openxmlformats.org/officeDocument/2006/math">
                    <m:oMathParaPr>
                      <m:jc m:val="centerGroup"/>
                    </m:oMathParaPr>
                    <m:oMath xmlns:m="http://schemas.openxmlformats.org/officeDocument/2006/math">
                      <m:r>
                        <a:rPr kumimoji="1" lang="en-US" altLang="zh-CN" sz="1600" b="0" i="1" smtClean="0">
                          <a:solidFill>
                            <a:schemeClr val="tx1">
                              <a:lumMod val="85000"/>
                              <a:lumOff val="15000"/>
                            </a:schemeClr>
                          </a:solidFill>
                          <a:latin typeface="Cambria Math" panose="02040503050406030204" pitchFamily="18" charset="0"/>
                        </a:rPr>
                        <m:t>(</m:t>
                      </m:r>
                      <m:r>
                        <a:rPr kumimoji="1" lang="en-US" altLang="zh-CN" sz="1600" b="0" i="1" smtClean="0">
                          <a:solidFill>
                            <a:schemeClr val="tx1">
                              <a:lumMod val="85000"/>
                              <a:lumOff val="15000"/>
                            </a:schemeClr>
                          </a:solidFill>
                          <a:latin typeface="Cambria Math" panose="02040503050406030204" pitchFamily="18" charset="0"/>
                        </a:rPr>
                        <m:t>𝑖𝑛𝑑𝑒𝑥</m:t>
                      </m:r>
                      <m:r>
                        <a:rPr kumimoji="1" lang="en-US" altLang="zh-CN" sz="1600" b="0" i="1" smtClean="0">
                          <a:solidFill>
                            <a:schemeClr val="tx1">
                              <a:lumMod val="85000"/>
                              <a:lumOff val="15000"/>
                            </a:schemeClr>
                          </a:solidFill>
                          <a:latin typeface="Cambria Math" panose="02040503050406030204" pitchFamily="18" charset="0"/>
                        </a:rPr>
                        <m:t>,</m:t>
                      </m:r>
                      <m:sSub>
                        <m:sSubPr>
                          <m:ctrlPr>
                            <a:rPr kumimoji="1" lang="en-US" altLang="zh-CN" sz="1600" b="0" i="1" smtClean="0">
                              <a:solidFill>
                                <a:schemeClr val="tx1">
                                  <a:lumMod val="85000"/>
                                  <a:lumOff val="15000"/>
                                </a:schemeClr>
                              </a:solidFill>
                              <a:latin typeface="Cambria Math" panose="02040503050406030204" pitchFamily="18" charset="0"/>
                            </a:rPr>
                          </m:ctrlPr>
                        </m:sSubPr>
                        <m:e>
                          <m:r>
                            <a:rPr kumimoji="1" lang="en-US" altLang="zh-CN" sz="1600" b="0" i="1" smtClean="0">
                              <a:solidFill>
                                <a:schemeClr val="tx1">
                                  <a:lumMod val="85000"/>
                                  <a:lumOff val="15000"/>
                                </a:schemeClr>
                              </a:solidFill>
                              <a:latin typeface="Cambria Math" panose="02040503050406030204" pitchFamily="18" charset="0"/>
                            </a:rPr>
                            <m:t>𝑑</m:t>
                          </m:r>
                        </m:e>
                        <m:sub>
                          <m:r>
                            <a:rPr kumimoji="1" lang="en-US" altLang="zh-CN" sz="1600" b="0" i="1" smtClean="0">
                              <a:solidFill>
                                <a:schemeClr val="tx1">
                                  <a:lumMod val="85000"/>
                                  <a:lumOff val="15000"/>
                                </a:schemeClr>
                              </a:solidFill>
                              <a:latin typeface="Cambria Math" panose="02040503050406030204" pitchFamily="18" charset="0"/>
                            </a:rPr>
                            <m:t>1,</m:t>
                          </m:r>
                          <m:r>
                            <a:rPr kumimoji="1" lang="en-US" altLang="zh-CN" sz="1600" b="0" i="1" smtClean="0">
                              <a:solidFill>
                                <a:schemeClr val="tx1">
                                  <a:lumMod val="85000"/>
                                  <a:lumOff val="15000"/>
                                </a:schemeClr>
                              </a:solidFill>
                              <a:latin typeface="Cambria Math" panose="02040503050406030204" pitchFamily="18" charset="0"/>
                            </a:rPr>
                            <m:t>𝑖𝑛𝑑𝑒𝑥</m:t>
                          </m:r>
                        </m:sub>
                      </m:sSub>
                      <m:r>
                        <a:rPr kumimoji="1" lang="en-US" altLang="zh-CN" sz="1600" b="0" i="1" smtClean="0">
                          <a:solidFill>
                            <a:schemeClr val="tx1">
                              <a:lumMod val="85000"/>
                              <a:lumOff val="15000"/>
                            </a:schemeClr>
                          </a:solidFill>
                          <a:latin typeface="Cambria Math" panose="02040503050406030204" pitchFamily="18" charset="0"/>
                        </a:rPr>
                        <m:t>)}</m:t>
                      </m:r>
                    </m:oMath>
                  </m:oMathPara>
                </a14:m>
                <a:endParaRPr kumimoji="1" lang="zh-CN" altLang="en-US" sz="1600" dirty="0">
                  <a:solidFill>
                    <a:schemeClr val="tx1">
                      <a:lumMod val="85000"/>
                      <a:lumOff val="15000"/>
                    </a:schemeClr>
                  </a:solidFill>
                  <a:latin typeface="Helvetica" pitchFamily="2" charset="0"/>
                </a:endParaRPr>
              </a:p>
            </p:txBody>
          </p:sp>
        </mc:Choice>
        <mc:Fallback>
          <p:sp>
            <p:nvSpPr>
              <p:cNvPr id="32" name="文本框 31">
                <a:extLst>
                  <a:ext uri="{FF2B5EF4-FFF2-40B4-BE49-F238E27FC236}">
                    <a16:creationId xmlns:a16="http://schemas.microsoft.com/office/drawing/2014/main" id="{BFDD42E1-81C1-4415-FD04-4DA9B10439DE}"/>
                  </a:ext>
                </a:extLst>
              </p:cNvPr>
              <p:cNvSpPr txBox="1">
                <a:spLocks noRot="1" noChangeAspect="1" noMove="1" noResize="1" noEditPoints="1" noAdjustHandles="1" noChangeArrowheads="1" noChangeShapeType="1" noTextEdit="1"/>
              </p:cNvSpPr>
              <p:nvPr/>
            </p:nvSpPr>
            <p:spPr>
              <a:xfrm>
                <a:off x="4008304" y="4044010"/>
                <a:ext cx="1575880" cy="1305357"/>
              </a:xfrm>
              <a:prstGeom prst="rect">
                <a:avLst/>
              </a:prstGeom>
              <a:blipFill>
                <a:blip r:embed="rId6"/>
                <a:stretch>
                  <a:fillRect l="-3200" r="-4000" b="-5769"/>
                </a:stretch>
              </a:blipFill>
            </p:spPr>
            <p:txBody>
              <a:bodyPr/>
              <a:lstStyle/>
              <a:p>
                <a:r>
                  <a:rPr lang="zh-CN" altLang="en-US">
                    <a:noFill/>
                  </a:rPr>
                  <a:t> </a:t>
                </a:r>
              </a:p>
            </p:txBody>
          </p:sp>
        </mc:Fallback>
      </mc:AlternateContent>
      <p:cxnSp>
        <p:nvCxnSpPr>
          <p:cNvPr id="36" name="曲线连接符 35">
            <a:extLst>
              <a:ext uri="{FF2B5EF4-FFF2-40B4-BE49-F238E27FC236}">
                <a16:creationId xmlns:a16="http://schemas.microsoft.com/office/drawing/2014/main" id="{8459FD0A-219B-9BAE-64BF-5ED59590908F}"/>
              </a:ext>
            </a:extLst>
          </p:cNvPr>
          <p:cNvCxnSpPr>
            <a:cxnSpLocks/>
          </p:cNvCxnSpPr>
          <p:nvPr/>
        </p:nvCxnSpPr>
        <p:spPr>
          <a:xfrm flipV="1">
            <a:off x="5441474" y="4028721"/>
            <a:ext cx="1164433" cy="695681"/>
          </a:xfrm>
          <a:prstGeom prst="curvedConnector3">
            <a:avLst>
              <a:gd name="adj1" fmla="val 50000"/>
            </a:avLst>
          </a:prstGeom>
          <a:ln w="28575">
            <a:solidFill>
              <a:srgbClr val="DE5B48"/>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44" name="表格 44">
            <a:extLst>
              <a:ext uri="{FF2B5EF4-FFF2-40B4-BE49-F238E27FC236}">
                <a16:creationId xmlns:a16="http://schemas.microsoft.com/office/drawing/2014/main" id="{A5E44B3B-BFB2-A14E-1423-1049EF301E7A}"/>
              </a:ext>
            </a:extLst>
          </p:cNvPr>
          <p:cNvGraphicFramePr>
            <a:graphicFrameLocks noGrp="1"/>
          </p:cNvGraphicFramePr>
          <p:nvPr>
            <p:extLst>
              <p:ext uri="{D42A27DB-BD31-4B8C-83A1-F6EECF244321}">
                <p14:modId xmlns:p14="http://schemas.microsoft.com/office/powerpoint/2010/main" val="1827445463"/>
              </p:ext>
            </p:extLst>
          </p:nvPr>
        </p:nvGraphicFramePr>
        <p:xfrm>
          <a:off x="6724023" y="3797441"/>
          <a:ext cx="2157974" cy="1158240"/>
        </p:xfrm>
        <a:graphic>
          <a:graphicData uri="http://schemas.openxmlformats.org/drawingml/2006/table">
            <a:tbl>
              <a:tblPr firstRow="1" bandRow="1">
                <a:tableStyleId>{5C22544A-7EE6-4342-B048-85BDC9FD1C3A}</a:tableStyleId>
              </a:tblPr>
              <a:tblGrid>
                <a:gridCol w="704559">
                  <a:extLst>
                    <a:ext uri="{9D8B030D-6E8A-4147-A177-3AD203B41FA5}">
                      <a16:colId xmlns:a16="http://schemas.microsoft.com/office/drawing/2014/main" val="848228394"/>
                    </a:ext>
                  </a:extLst>
                </a:gridCol>
                <a:gridCol w="1453415">
                  <a:extLst>
                    <a:ext uri="{9D8B030D-6E8A-4147-A177-3AD203B41FA5}">
                      <a16:colId xmlns:a16="http://schemas.microsoft.com/office/drawing/2014/main" val="1997746125"/>
                    </a:ext>
                  </a:extLst>
                </a:gridCol>
              </a:tblGrid>
              <a:tr h="272380">
                <a:tc>
                  <a:txBody>
                    <a:bodyPr/>
                    <a:lstStyle/>
                    <a:p>
                      <a:pPr algn="ctr"/>
                      <a:r>
                        <a:rPr lang="en-US" altLang="zh-CN" sz="1600" b="0" dirty="0">
                          <a:latin typeface="Helvetica" pitchFamily="2" charset="0"/>
                        </a:rPr>
                        <a:t>index</a:t>
                      </a:r>
                      <a:endParaRPr lang="zh-CN" altLang="en-US" sz="1600" b="0" dirty="0">
                        <a:latin typeface="Helvetica"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altLang="zh-CN" sz="1600" b="0" dirty="0">
                          <a:latin typeface="Helvetica" pitchFamily="2" charset="0"/>
                        </a:rPr>
                        <a:t>feature</a:t>
                      </a:r>
                      <a:r>
                        <a:rPr lang="zh-CN" altLang="en-US" sz="1600" b="0" dirty="0">
                          <a:latin typeface="Helvetica" pitchFamily="2" charset="0"/>
                        </a:rPr>
                        <a:t> </a:t>
                      </a:r>
                      <a:r>
                        <a:rPr lang="en-US" altLang="zh-CN" sz="1600" b="0" dirty="0">
                          <a:latin typeface="Helvetica" pitchFamily="2" charset="0"/>
                        </a:rPr>
                        <a:t>value</a:t>
                      </a:r>
                      <a:endParaRPr lang="zh-CN" altLang="en-US" sz="1600" b="0" dirty="0">
                        <a:latin typeface="Helvetica"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731795461"/>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5665172"/>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9307505"/>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0445063"/>
                  </a:ext>
                </a:extLst>
              </a:tr>
            </a:tbl>
          </a:graphicData>
        </a:graphic>
      </p:graphicFrame>
      <p:pic>
        <p:nvPicPr>
          <p:cNvPr id="46" name="图片 45">
            <a:extLst>
              <a:ext uri="{FF2B5EF4-FFF2-40B4-BE49-F238E27FC236}">
                <a16:creationId xmlns:a16="http://schemas.microsoft.com/office/drawing/2014/main" id="{08258FD5-77F1-6691-4D36-054FBE31BC22}"/>
              </a:ext>
            </a:extLst>
          </p:cNvPr>
          <p:cNvPicPr>
            <a:picLocks noChangeAspect="1"/>
          </p:cNvPicPr>
          <p:nvPr/>
        </p:nvPicPr>
        <p:blipFill>
          <a:blip r:embed="rId7"/>
          <a:stretch>
            <a:fillRect/>
          </a:stretch>
        </p:blipFill>
        <p:spPr>
          <a:xfrm>
            <a:off x="1356369" y="2967572"/>
            <a:ext cx="3648025" cy="2761912"/>
          </a:xfrm>
          <a:prstGeom prst="rect">
            <a:avLst/>
          </a:prstGeom>
        </p:spPr>
      </p:pic>
      <p:graphicFrame>
        <p:nvGraphicFramePr>
          <p:cNvPr id="47" name="表格 44">
            <a:extLst>
              <a:ext uri="{FF2B5EF4-FFF2-40B4-BE49-F238E27FC236}">
                <a16:creationId xmlns:a16="http://schemas.microsoft.com/office/drawing/2014/main" id="{106BCFC3-C60A-70F8-DA97-565E5ECD42CA}"/>
              </a:ext>
            </a:extLst>
          </p:cNvPr>
          <p:cNvGraphicFramePr>
            <a:graphicFrameLocks noGrp="1"/>
          </p:cNvGraphicFramePr>
          <p:nvPr>
            <p:extLst>
              <p:ext uri="{D42A27DB-BD31-4B8C-83A1-F6EECF244321}">
                <p14:modId xmlns:p14="http://schemas.microsoft.com/office/powerpoint/2010/main" val="4270418266"/>
              </p:ext>
            </p:extLst>
          </p:nvPr>
        </p:nvGraphicFramePr>
        <p:xfrm>
          <a:off x="5362761" y="2738192"/>
          <a:ext cx="2157974" cy="883920"/>
        </p:xfrm>
        <a:graphic>
          <a:graphicData uri="http://schemas.openxmlformats.org/drawingml/2006/table">
            <a:tbl>
              <a:tblPr firstRow="1" bandRow="1">
                <a:tableStyleId>{5C22544A-7EE6-4342-B048-85BDC9FD1C3A}</a:tableStyleId>
              </a:tblPr>
              <a:tblGrid>
                <a:gridCol w="704559">
                  <a:extLst>
                    <a:ext uri="{9D8B030D-6E8A-4147-A177-3AD203B41FA5}">
                      <a16:colId xmlns:a16="http://schemas.microsoft.com/office/drawing/2014/main" val="848228394"/>
                    </a:ext>
                  </a:extLst>
                </a:gridCol>
                <a:gridCol w="1453415">
                  <a:extLst>
                    <a:ext uri="{9D8B030D-6E8A-4147-A177-3AD203B41FA5}">
                      <a16:colId xmlns:a16="http://schemas.microsoft.com/office/drawing/2014/main" val="1997746125"/>
                    </a:ext>
                  </a:extLst>
                </a:gridCol>
              </a:tblGrid>
              <a:tr h="272380">
                <a:tc>
                  <a:txBody>
                    <a:bodyPr/>
                    <a:lstStyle/>
                    <a:p>
                      <a:pPr algn="ctr"/>
                      <a:r>
                        <a:rPr lang="en-US" altLang="zh-CN" sz="1600" b="0" dirty="0">
                          <a:latin typeface="Helvetica" pitchFamily="2" charset="0"/>
                        </a:rPr>
                        <a:t>index</a:t>
                      </a:r>
                      <a:endParaRPr lang="zh-CN" altLang="en-US" sz="1600" b="0" dirty="0">
                        <a:latin typeface="Helvetica"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altLang="zh-CN" sz="1600" b="0" dirty="0">
                          <a:latin typeface="Helvetica" pitchFamily="2" charset="0"/>
                        </a:rPr>
                        <a:t>feature</a:t>
                      </a:r>
                      <a:r>
                        <a:rPr lang="zh-CN" altLang="en-US" sz="1600" b="0" dirty="0">
                          <a:latin typeface="Helvetica" pitchFamily="2" charset="0"/>
                        </a:rPr>
                        <a:t> </a:t>
                      </a:r>
                      <a:r>
                        <a:rPr lang="en-US" altLang="zh-CN" sz="1600" b="0" dirty="0">
                          <a:latin typeface="Helvetica" pitchFamily="2" charset="0"/>
                        </a:rPr>
                        <a:t>value</a:t>
                      </a:r>
                      <a:endParaRPr lang="zh-CN" altLang="en-US" sz="1600" b="0" dirty="0">
                        <a:latin typeface="Helvetica"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731795461"/>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5665172"/>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9307505"/>
                  </a:ext>
                </a:extLst>
              </a:tr>
            </a:tbl>
          </a:graphicData>
        </a:graphic>
      </p:graphicFrame>
      <p:graphicFrame>
        <p:nvGraphicFramePr>
          <p:cNvPr id="48" name="表格 44">
            <a:extLst>
              <a:ext uri="{FF2B5EF4-FFF2-40B4-BE49-F238E27FC236}">
                <a16:creationId xmlns:a16="http://schemas.microsoft.com/office/drawing/2014/main" id="{D4C9B7E0-F842-4BEF-C358-EB71AC8CB4A6}"/>
              </a:ext>
            </a:extLst>
          </p:cNvPr>
          <p:cNvGraphicFramePr>
            <a:graphicFrameLocks noGrp="1"/>
          </p:cNvGraphicFramePr>
          <p:nvPr>
            <p:extLst>
              <p:ext uri="{D42A27DB-BD31-4B8C-83A1-F6EECF244321}">
                <p14:modId xmlns:p14="http://schemas.microsoft.com/office/powerpoint/2010/main" val="3379791499"/>
              </p:ext>
            </p:extLst>
          </p:nvPr>
        </p:nvGraphicFramePr>
        <p:xfrm>
          <a:off x="5362761" y="3775459"/>
          <a:ext cx="2157974" cy="883920"/>
        </p:xfrm>
        <a:graphic>
          <a:graphicData uri="http://schemas.openxmlformats.org/drawingml/2006/table">
            <a:tbl>
              <a:tblPr firstRow="1" bandRow="1">
                <a:tableStyleId>{5C22544A-7EE6-4342-B048-85BDC9FD1C3A}</a:tableStyleId>
              </a:tblPr>
              <a:tblGrid>
                <a:gridCol w="704559">
                  <a:extLst>
                    <a:ext uri="{9D8B030D-6E8A-4147-A177-3AD203B41FA5}">
                      <a16:colId xmlns:a16="http://schemas.microsoft.com/office/drawing/2014/main" val="848228394"/>
                    </a:ext>
                  </a:extLst>
                </a:gridCol>
                <a:gridCol w="1453415">
                  <a:extLst>
                    <a:ext uri="{9D8B030D-6E8A-4147-A177-3AD203B41FA5}">
                      <a16:colId xmlns:a16="http://schemas.microsoft.com/office/drawing/2014/main" val="1997746125"/>
                    </a:ext>
                  </a:extLst>
                </a:gridCol>
              </a:tblGrid>
              <a:tr h="272380">
                <a:tc>
                  <a:txBody>
                    <a:bodyPr/>
                    <a:lstStyle/>
                    <a:p>
                      <a:pPr algn="ctr"/>
                      <a:r>
                        <a:rPr lang="en-US" altLang="zh-CN" sz="1600" b="0" dirty="0">
                          <a:latin typeface="Helvetica" pitchFamily="2" charset="0"/>
                        </a:rPr>
                        <a:t>index</a:t>
                      </a:r>
                      <a:endParaRPr lang="zh-CN" altLang="en-US" sz="1600" b="0" dirty="0">
                        <a:latin typeface="Helvetica"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altLang="zh-CN" sz="1600" b="0" dirty="0">
                          <a:latin typeface="Helvetica" pitchFamily="2" charset="0"/>
                        </a:rPr>
                        <a:t>feature</a:t>
                      </a:r>
                      <a:r>
                        <a:rPr lang="zh-CN" altLang="en-US" sz="1600" b="0" dirty="0">
                          <a:latin typeface="Helvetica" pitchFamily="2" charset="0"/>
                        </a:rPr>
                        <a:t> </a:t>
                      </a:r>
                      <a:r>
                        <a:rPr lang="en-US" altLang="zh-CN" sz="1600" b="0" dirty="0">
                          <a:latin typeface="Helvetica" pitchFamily="2" charset="0"/>
                        </a:rPr>
                        <a:t>value</a:t>
                      </a:r>
                      <a:endParaRPr lang="zh-CN" altLang="en-US" sz="1600" b="0" dirty="0">
                        <a:latin typeface="Helvetica"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731795461"/>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5665172"/>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9307505"/>
                  </a:ext>
                </a:extLst>
              </a:tr>
            </a:tbl>
          </a:graphicData>
        </a:graphic>
      </p:graphicFrame>
      <p:graphicFrame>
        <p:nvGraphicFramePr>
          <p:cNvPr id="49" name="表格 44">
            <a:extLst>
              <a:ext uri="{FF2B5EF4-FFF2-40B4-BE49-F238E27FC236}">
                <a16:creationId xmlns:a16="http://schemas.microsoft.com/office/drawing/2014/main" id="{DE97A2E8-F08E-87AC-49CF-F280FD8AFAC0}"/>
              </a:ext>
            </a:extLst>
          </p:cNvPr>
          <p:cNvGraphicFramePr>
            <a:graphicFrameLocks noGrp="1"/>
          </p:cNvGraphicFramePr>
          <p:nvPr>
            <p:extLst>
              <p:ext uri="{D42A27DB-BD31-4B8C-83A1-F6EECF244321}">
                <p14:modId xmlns:p14="http://schemas.microsoft.com/office/powerpoint/2010/main" val="4082823663"/>
              </p:ext>
            </p:extLst>
          </p:nvPr>
        </p:nvGraphicFramePr>
        <p:xfrm>
          <a:off x="5362761" y="4812726"/>
          <a:ext cx="2157974" cy="883920"/>
        </p:xfrm>
        <a:graphic>
          <a:graphicData uri="http://schemas.openxmlformats.org/drawingml/2006/table">
            <a:tbl>
              <a:tblPr firstRow="1" bandRow="1">
                <a:tableStyleId>{5C22544A-7EE6-4342-B048-85BDC9FD1C3A}</a:tableStyleId>
              </a:tblPr>
              <a:tblGrid>
                <a:gridCol w="704559">
                  <a:extLst>
                    <a:ext uri="{9D8B030D-6E8A-4147-A177-3AD203B41FA5}">
                      <a16:colId xmlns:a16="http://schemas.microsoft.com/office/drawing/2014/main" val="848228394"/>
                    </a:ext>
                  </a:extLst>
                </a:gridCol>
                <a:gridCol w="1453415">
                  <a:extLst>
                    <a:ext uri="{9D8B030D-6E8A-4147-A177-3AD203B41FA5}">
                      <a16:colId xmlns:a16="http://schemas.microsoft.com/office/drawing/2014/main" val="1997746125"/>
                    </a:ext>
                  </a:extLst>
                </a:gridCol>
              </a:tblGrid>
              <a:tr h="272380">
                <a:tc>
                  <a:txBody>
                    <a:bodyPr/>
                    <a:lstStyle/>
                    <a:p>
                      <a:pPr algn="ctr"/>
                      <a:r>
                        <a:rPr lang="en-US" altLang="zh-CN" sz="1600" b="0" dirty="0">
                          <a:latin typeface="Helvetica" pitchFamily="2" charset="0"/>
                        </a:rPr>
                        <a:t>index</a:t>
                      </a:r>
                      <a:endParaRPr lang="zh-CN" altLang="en-US" sz="1600" b="0" dirty="0">
                        <a:latin typeface="Helvetica"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altLang="zh-CN" sz="1600" b="0" dirty="0">
                          <a:latin typeface="Helvetica" pitchFamily="2" charset="0"/>
                        </a:rPr>
                        <a:t>feature</a:t>
                      </a:r>
                      <a:r>
                        <a:rPr lang="zh-CN" altLang="en-US" sz="1600" b="0" dirty="0">
                          <a:latin typeface="Helvetica" pitchFamily="2" charset="0"/>
                        </a:rPr>
                        <a:t> </a:t>
                      </a:r>
                      <a:r>
                        <a:rPr lang="en-US" altLang="zh-CN" sz="1600" b="0" dirty="0">
                          <a:latin typeface="Helvetica" pitchFamily="2" charset="0"/>
                        </a:rPr>
                        <a:t>value</a:t>
                      </a:r>
                      <a:endParaRPr lang="zh-CN" altLang="en-US" sz="1600" b="0" dirty="0">
                        <a:latin typeface="Helvetica"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731795461"/>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5665172"/>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9307505"/>
                  </a:ext>
                </a:extLst>
              </a:tr>
            </a:tbl>
          </a:graphicData>
        </a:graphic>
      </p:graphicFrame>
      <p:grpSp>
        <p:nvGrpSpPr>
          <p:cNvPr id="81" name="组合 80">
            <a:extLst>
              <a:ext uri="{FF2B5EF4-FFF2-40B4-BE49-F238E27FC236}">
                <a16:creationId xmlns:a16="http://schemas.microsoft.com/office/drawing/2014/main" id="{AB28609C-3D13-9FAF-EE20-150572D1842E}"/>
              </a:ext>
            </a:extLst>
          </p:cNvPr>
          <p:cNvGrpSpPr/>
          <p:nvPr/>
        </p:nvGrpSpPr>
        <p:grpSpPr>
          <a:xfrm>
            <a:off x="7985602" y="2690943"/>
            <a:ext cx="955241" cy="931169"/>
            <a:chOff x="11674022" y="2793683"/>
            <a:chExt cx="1388700" cy="1353705"/>
          </a:xfrm>
        </p:grpSpPr>
        <p:sp>
          <p:nvSpPr>
            <p:cNvPr id="50" name="椭圆 49">
              <a:extLst>
                <a:ext uri="{FF2B5EF4-FFF2-40B4-BE49-F238E27FC236}">
                  <a16:creationId xmlns:a16="http://schemas.microsoft.com/office/drawing/2014/main" id="{35DB24D5-BB9C-D794-120B-B4740F3D957F}"/>
                </a:ext>
              </a:extLst>
            </p:cNvPr>
            <p:cNvSpPr>
              <a:spLocks noChangeAspect="1"/>
            </p:cNvSpPr>
            <p:nvPr/>
          </p:nvSpPr>
          <p:spPr>
            <a:xfrm>
              <a:off x="11674022" y="2793683"/>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椭圆 50">
              <a:extLst>
                <a:ext uri="{FF2B5EF4-FFF2-40B4-BE49-F238E27FC236}">
                  <a16:creationId xmlns:a16="http://schemas.microsoft.com/office/drawing/2014/main" id="{E9E472E3-E5FD-0373-F163-0F8F5BEA2128}"/>
                </a:ext>
              </a:extLst>
            </p:cNvPr>
            <p:cNvSpPr>
              <a:spLocks noChangeAspect="1"/>
            </p:cNvSpPr>
            <p:nvPr/>
          </p:nvSpPr>
          <p:spPr>
            <a:xfrm>
              <a:off x="11674022" y="3290536"/>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椭圆 51">
              <a:extLst>
                <a:ext uri="{FF2B5EF4-FFF2-40B4-BE49-F238E27FC236}">
                  <a16:creationId xmlns:a16="http://schemas.microsoft.com/office/drawing/2014/main" id="{3DC0A315-3216-2082-65D7-339219D074ED}"/>
                </a:ext>
              </a:extLst>
            </p:cNvPr>
            <p:cNvSpPr>
              <a:spLocks noChangeAspect="1"/>
            </p:cNvSpPr>
            <p:nvPr/>
          </p:nvSpPr>
          <p:spPr>
            <a:xfrm>
              <a:off x="11674022" y="3787388"/>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椭圆 52">
              <a:extLst>
                <a:ext uri="{FF2B5EF4-FFF2-40B4-BE49-F238E27FC236}">
                  <a16:creationId xmlns:a16="http://schemas.microsoft.com/office/drawing/2014/main" id="{829E7C00-BE79-F014-8992-C497C615231F}"/>
                </a:ext>
              </a:extLst>
            </p:cNvPr>
            <p:cNvSpPr>
              <a:spLocks noChangeAspect="1"/>
            </p:cNvSpPr>
            <p:nvPr/>
          </p:nvSpPr>
          <p:spPr>
            <a:xfrm>
              <a:off x="12188372" y="3047649"/>
              <a:ext cx="360000" cy="360000"/>
            </a:xfrm>
            <a:prstGeom prst="ellipse">
              <a:avLst/>
            </a:prstGeom>
            <a:solidFill>
              <a:schemeClr val="accent1">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椭圆 53">
              <a:extLst>
                <a:ext uri="{FF2B5EF4-FFF2-40B4-BE49-F238E27FC236}">
                  <a16:creationId xmlns:a16="http://schemas.microsoft.com/office/drawing/2014/main" id="{93DF197C-8C4A-D4B5-7586-3D19F5F3294B}"/>
                </a:ext>
              </a:extLst>
            </p:cNvPr>
            <p:cNvSpPr>
              <a:spLocks noChangeAspect="1"/>
            </p:cNvSpPr>
            <p:nvPr/>
          </p:nvSpPr>
          <p:spPr>
            <a:xfrm>
              <a:off x="12188372" y="3544501"/>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椭圆 54">
              <a:extLst>
                <a:ext uri="{FF2B5EF4-FFF2-40B4-BE49-F238E27FC236}">
                  <a16:creationId xmlns:a16="http://schemas.microsoft.com/office/drawing/2014/main" id="{86CC554A-13A6-8F2B-2033-6572B608F2C0}"/>
                </a:ext>
              </a:extLst>
            </p:cNvPr>
            <p:cNvSpPr>
              <a:spLocks noChangeAspect="1"/>
            </p:cNvSpPr>
            <p:nvPr/>
          </p:nvSpPr>
          <p:spPr>
            <a:xfrm>
              <a:off x="12702722" y="3061937"/>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椭圆 55">
              <a:extLst>
                <a:ext uri="{FF2B5EF4-FFF2-40B4-BE49-F238E27FC236}">
                  <a16:creationId xmlns:a16="http://schemas.microsoft.com/office/drawing/2014/main" id="{FAF83251-8992-E46F-A78B-C316B7A69A91}"/>
                </a:ext>
              </a:extLst>
            </p:cNvPr>
            <p:cNvSpPr>
              <a:spLocks noChangeAspect="1"/>
            </p:cNvSpPr>
            <p:nvPr/>
          </p:nvSpPr>
          <p:spPr>
            <a:xfrm>
              <a:off x="12702722" y="3558789"/>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7" name="直线箭头连接符 56">
              <a:extLst>
                <a:ext uri="{FF2B5EF4-FFF2-40B4-BE49-F238E27FC236}">
                  <a16:creationId xmlns:a16="http://schemas.microsoft.com/office/drawing/2014/main" id="{3721B7A6-1250-7D23-328D-AE5706297DEF}"/>
                </a:ext>
              </a:extLst>
            </p:cNvPr>
            <p:cNvCxnSpPr>
              <a:cxnSpLocks/>
              <a:stCxn id="50" idx="6"/>
              <a:endCxn id="53" idx="1"/>
            </p:cNvCxnSpPr>
            <p:nvPr/>
          </p:nvCxnSpPr>
          <p:spPr>
            <a:xfrm>
              <a:off x="12034022" y="2973683"/>
              <a:ext cx="207071" cy="126687"/>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直线箭头连接符 59">
              <a:extLst>
                <a:ext uri="{FF2B5EF4-FFF2-40B4-BE49-F238E27FC236}">
                  <a16:creationId xmlns:a16="http://schemas.microsoft.com/office/drawing/2014/main" id="{F2698E7C-6D08-F6F8-F1EC-FD1B892A5676}"/>
                </a:ext>
              </a:extLst>
            </p:cNvPr>
            <p:cNvCxnSpPr>
              <a:cxnSpLocks/>
              <a:stCxn id="51" idx="6"/>
              <a:endCxn id="53" idx="3"/>
            </p:cNvCxnSpPr>
            <p:nvPr/>
          </p:nvCxnSpPr>
          <p:spPr>
            <a:xfrm flipV="1">
              <a:off x="12034022" y="3354928"/>
              <a:ext cx="207071" cy="11560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3" name="直线箭头连接符 62">
              <a:extLst>
                <a:ext uri="{FF2B5EF4-FFF2-40B4-BE49-F238E27FC236}">
                  <a16:creationId xmlns:a16="http://schemas.microsoft.com/office/drawing/2014/main" id="{1E67FCA7-22AC-A60B-6511-6C4E062B325D}"/>
                </a:ext>
              </a:extLst>
            </p:cNvPr>
            <p:cNvCxnSpPr>
              <a:cxnSpLocks/>
              <a:stCxn id="52" idx="6"/>
              <a:endCxn id="54" idx="3"/>
            </p:cNvCxnSpPr>
            <p:nvPr/>
          </p:nvCxnSpPr>
          <p:spPr>
            <a:xfrm flipV="1">
              <a:off x="12034022" y="3851780"/>
              <a:ext cx="207071" cy="11560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6" name="直线箭头连接符 65">
              <a:extLst>
                <a:ext uri="{FF2B5EF4-FFF2-40B4-BE49-F238E27FC236}">
                  <a16:creationId xmlns:a16="http://schemas.microsoft.com/office/drawing/2014/main" id="{2D467218-0AAC-5A30-4CA4-B9FDB9F92C60}"/>
                </a:ext>
              </a:extLst>
            </p:cNvPr>
            <p:cNvCxnSpPr>
              <a:cxnSpLocks/>
              <a:stCxn id="51" idx="5"/>
              <a:endCxn id="54" idx="2"/>
            </p:cNvCxnSpPr>
            <p:nvPr/>
          </p:nvCxnSpPr>
          <p:spPr>
            <a:xfrm>
              <a:off x="11981301" y="3597815"/>
              <a:ext cx="207071" cy="126686"/>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9" name="直线箭头连接符 68">
              <a:extLst>
                <a:ext uri="{FF2B5EF4-FFF2-40B4-BE49-F238E27FC236}">
                  <a16:creationId xmlns:a16="http://schemas.microsoft.com/office/drawing/2014/main" id="{D13E8642-AD9A-81D5-6A88-69F67D63F75D}"/>
                </a:ext>
              </a:extLst>
            </p:cNvPr>
            <p:cNvCxnSpPr>
              <a:cxnSpLocks/>
              <a:stCxn id="53" idx="6"/>
              <a:endCxn id="55" idx="2"/>
            </p:cNvCxnSpPr>
            <p:nvPr/>
          </p:nvCxnSpPr>
          <p:spPr>
            <a:xfrm>
              <a:off x="12548372" y="3227649"/>
              <a:ext cx="154350" cy="1428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2" name="直线箭头连接符 71">
              <a:extLst>
                <a:ext uri="{FF2B5EF4-FFF2-40B4-BE49-F238E27FC236}">
                  <a16:creationId xmlns:a16="http://schemas.microsoft.com/office/drawing/2014/main" id="{36133D83-51FC-87AD-7435-86757B481AE4}"/>
                </a:ext>
              </a:extLst>
            </p:cNvPr>
            <p:cNvCxnSpPr>
              <a:cxnSpLocks/>
              <a:stCxn id="53" idx="5"/>
              <a:endCxn id="56" idx="1"/>
            </p:cNvCxnSpPr>
            <p:nvPr/>
          </p:nvCxnSpPr>
          <p:spPr>
            <a:xfrm>
              <a:off x="12495651" y="3354928"/>
              <a:ext cx="259792" cy="256582"/>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5" name="直线箭头连接符 74">
              <a:extLst>
                <a:ext uri="{FF2B5EF4-FFF2-40B4-BE49-F238E27FC236}">
                  <a16:creationId xmlns:a16="http://schemas.microsoft.com/office/drawing/2014/main" id="{F429FB98-7CAE-3BBE-3F0B-F0318B478885}"/>
                </a:ext>
              </a:extLst>
            </p:cNvPr>
            <p:cNvCxnSpPr>
              <a:cxnSpLocks/>
              <a:stCxn id="54" idx="7"/>
              <a:endCxn id="55" idx="3"/>
            </p:cNvCxnSpPr>
            <p:nvPr/>
          </p:nvCxnSpPr>
          <p:spPr>
            <a:xfrm flipV="1">
              <a:off x="12495651" y="3369216"/>
              <a:ext cx="259792" cy="228006"/>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8" name="直线箭头连接符 77">
              <a:extLst>
                <a:ext uri="{FF2B5EF4-FFF2-40B4-BE49-F238E27FC236}">
                  <a16:creationId xmlns:a16="http://schemas.microsoft.com/office/drawing/2014/main" id="{16329E5E-31AE-3463-D08E-1E7E9BA728F1}"/>
                </a:ext>
              </a:extLst>
            </p:cNvPr>
            <p:cNvCxnSpPr>
              <a:cxnSpLocks/>
              <a:stCxn id="54" idx="6"/>
              <a:endCxn id="56" idx="2"/>
            </p:cNvCxnSpPr>
            <p:nvPr/>
          </p:nvCxnSpPr>
          <p:spPr>
            <a:xfrm>
              <a:off x="12548372" y="3724501"/>
              <a:ext cx="154350" cy="1428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98" name="组合 97">
            <a:extLst>
              <a:ext uri="{FF2B5EF4-FFF2-40B4-BE49-F238E27FC236}">
                <a16:creationId xmlns:a16="http://schemas.microsoft.com/office/drawing/2014/main" id="{41C3D2AB-3F45-89A5-9CBE-DE8C0EABDA19}"/>
              </a:ext>
            </a:extLst>
          </p:cNvPr>
          <p:cNvGrpSpPr/>
          <p:nvPr/>
        </p:nvGrpSpPr>
        <p:grpSpPr>
          <a:xfrm>
            <a:off x="7985602" y="3756399"/>
            <a:ext cx="955241" cy="931169"/>
            <a:chOff x="11674022" y="2793683"/>
            <a:chExt cx="1388700" cy="1353705"/>
          </a:xfrm>
        </p:grpSpPr>
        <p:sp>
          <p:nvSpPr>
            <p:cNvPr id="99" name="椭圆 98">
              <a:extLst>
                <a:ext uri="{FF2B5EF4-FFF2-40B4-BE49-F238E27FC236}">
                  <a16:creationId xmlns:a16="http://schemas.microsoft.com/office/drawing/2014/main" id="{924D8462-DB50-A891-B45E-E205E05E4F88}"/>
                </a:ext>
              </a:extLst>
            </p:cNvPr>
            <p:cNvSpPr>
              <a:spLocks noChangeAspect="1"/>
            </p:cNvSpPr>
            <p:nvPr/>
          </p:nvSpPr>
          <p:spPr>
            <a:xfrm>
              <a:off x="11674022" y="2793683"/>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0" name="椭圆 99">
              <a:extLst>
                <a:ext uri="{FF2B5EF4-FFF2-40B4-BE49-F238E27FC236}">
                  <a16:creationId xmlns:a16="http://schemas.microsoft.com/office/drawing/2014/main" id="{434D4741-BE19-ECB4-1A49-D9B966FCB014}"/>
                </a:ext>
              </a:extLst>
            </p:cNvPr>
            <p:cNvSpPr>
              <a:spLocks noChangeAspect="1"/>
            </p:cNvSpPr>
            <p:nvPr/>
          </p:nvSpPr>
          <p:spPr>
            <a:xfrm>
              <a:off x="11674022" y="3290536"/>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1" name="椭圆 100">
              <a:extLst>
                <a:ext uri="{FF2B5EF4-FFF2-40B4-BE49-F238E27FC236}">
                  <a16:creationId xmlns:a16="http://schemas.microsoft.com/office/drawing/2014/main" id="{F438593D-8DA6-3D0A-153E-BB4427821D51}"/>
                </a:ext>
              </a:extLst>
            </p:cNvPr>
            <p:cNvSpPr>
              <a:spLocks noChangeAspect="1"/>
            </p:cNvSpPr>
            <p:nvPr/>
          </p:nvSpPr>
          <p:spPr>
            <a:xfrm>
              <a:off x="11674022" y="3787388"/>
              <a:ext cx="360000" cy="360000"/>
            </a:xfrm>
            <a:prstGeom prst="ellipse">
              <a:avLst/>
            </a:prstGeom>
            <a:solidFill>
              <a:schemeClr val="accent2">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2" name="椭圆 101">
              <a:extLst>
                <a:ext uri="{FF2B5EF4-FFF2-40B4-BE49-F238E27FC236}">
                  <a16:creationId xmlns:a16="http://schemas.microsoft.com/office/drawing/2014/main" id="{B3F52BFB-8B47-B1DC-0B8D-3B1A6173846E}"/>
                </a:ext>
              </a:extLst>
            </p:cNvPr>
            <p:cNvSpPr>
              <a:spLocks noChangeAspect="1"/>
            </p:cNvSpPr>
            <p:nvPr/>
          </p:nvSpPr>
          <p:spPr>
            <a:xfrm>
              <a:off x="12188372" y="3047649"/>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3" name="椭圆 102">
              <a:extLst>
                <a:ext uri="{FF2B5EF4-FFF2-40B4-BE49-F238E27FC236}">
                  <a16:creationId xmlns:a16="http://schemas.microsoft.com/office/drawing/2014/main" id="{69A8E207-CD6A-C832-8C55-5165A3AD77D8}"/>
                </a:ext>
              </a:extLst>
            </p:cNvPr>
            <p:cNvSpPr>
              <a:spLocks noChangeAspect="1"/>
            </p:cNvSpPr>
            <p:nvPr/>
          </p:nvSpPr>
          <p:spPr>
            <a:xfrm>
              <a:off x="12188372" y="3544501"/>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4" name="椭圆 103">
              <a:extLst>
                <a:ext uri="{FF2B5EF4-FFF2-40B4-BE49-F238E27FC236}">
                  <a16:creationId xmlns:a16="http://schemas.microsoft.com/office/drawing/2014/main" id="{448348FC-7DA8-EABD-EAD2-3C073E9D16F6}"/>
                </a:ext>
              </a:extLst>
            </p:cNvPr>
            <p:cNvSpPr>
              <a:spLocks noChangeAspect="1"/>
            </p:cNvSpPr>
            <p:nvPr/>
          </p:nvSpPr>
          <p:spPr>
            <a:xfrm>
              <a:off x="12702722" y="3061937"/>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5" name="椭圆 104">
              <a:extLst>
                <a:ext uri="{FF2B5EF4-FFF2-40B4-BE49-F238E27FC236}">
                  <a16:creationId xmlns:a16="http://schemas.microsoft.com/office/drawing/2014/main" id="{4BAB4D82-ED7C-4F55-57D0-234CC403FA03}"/>
                </a:ext>
              </a:extLst>
            </p:cNvPr>
            <p:cNvSpPr>
              <a:spLocks noChangeAspect="1"/>
            </p:cNvSpPr>
            <p:nvPr/>
          </p:nvSpPr>
          <p:spPr>
            <a:xfrm>
              <a:off x="12702722" y="3558789"/>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06" name="直线箭头连接符 105">
              <a:extLst>
                <a:ext uri="{FF2B5EF4-FFF2-40B4-BE49-F238E27FC236}">
                  <a16:creationId xmlns:a16="http://schemas.microsoft.com/office/drawing/2014/main" id="{37B66176-9C9B-9F73-913D-84E9848AFCD8}"/>
                </a:ext>
              </a:extLst>
            </p:cNvPr>
            <p:cNvCxnSpPr>
              <a:cxnSpLocks/>
              <a:stCxn id="99" idx="6"/>
              <a:endCxn id="102" idx="1"/>
            </p:cNvCxnSpPr>
            <p:nvPr/>
          </p:nvCxnSpPr>
          <p:spPr>
            <a:xfrm>
              <a:off x="12034022" y="2973683"/>
              <a:ext cx="207071" cy="126687"/>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7" name="直线箭头连接符 106">
              <a:extLst>
                <a:ext uri="{FF2B5EF4-FFF2-40B4-BE49-F238E27FC236}">
                  <a16:creationId xmlns:a16="http://schemas.microsoft.com/office/drawing/2014/main" id="{A258516A-B69F-A233-3101-03622C2349C5}"/>
                </a:ext>
              </a:extLst>
            </p:cNvPr>
            <p:cNvCxnSpPr>
              <a:cxnSpLocks/>
              <a:stCxn id="100" idx="6"/>
              <a:endCxn id="102" idx="3"/>
            </p:cNvCxnSpPr>
            <p:nvPr/>
          </p:nvCxnSpPr>
          <p:spPr>
            <a:xfrm flipV="1">
              <a:off x="12034022" y="3354928"/>
              <a:ext cx="207071" cy="11560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8" name="直线箭头连接符 107">
              <a:extLst>
                <a:ext uri="{FF2B5EF4-FFF2-40B4-BE49-F238E27FC236}">
                  <a16:creationId xmlns:a16="http://schemas.microsoft.com/office/drawing/2014/main" id="{F27CC0DA-4DD3-436E-AD6C-7B9326945A79}"/>
                </a:ext>
              </a:extLst>
            </p:cNvPr>
            <p:cNvCxnSpPr>
              <a:cxnSpLocks/>
              <a:stCxn id="101" idx="6"/>
              <a:endCxn id="103" idx="3"/>
            </p:cNvCxnSpPr>
            <p:nvPr/>
          </p:nvCxnSpPr>
          <p:spPr>
            <a:xfrm flipV="1">
              <a:off x="12034022" y="3851780"/>
              <a:ext cx="207071" cy="11560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09" name="直线箭头连接符 108">
              <a:extLst>
                <a:ext uri="{FF2B5EF4-FFF2-40B4-BE49-F238E27FC236}">
                  <a16:creationId xmlns:a16="http://schemas.microsoft.com/office/drawing/2014/main" id="{BD8295E9-F59A-311E-4FC5-D15FC5A6D90E}"/>
                </a:ext>
              </a:extLst>
            </p:cNvPr>
            <p:cNvCxnSpPr>
              <a:cxnSpLocks/>
              <a:stCxn id="100" idx="5"/>
              <a:endCxn id="103" idx="2"/>
            </p:cNvCxnSpPr>
            <p:nvPr/>
          </p:nvCxnSpPr>
          <p:spPr>
            <a:xfrm>
              <a:off x="11981301" y="3597815"/>
              <a:ext cx="207071" cy="126686"/>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0" name="直线箭头连接符 109">
              <a:extLst>
                <a:ext uri="{FF2B5EF4-FFF2-40B4-BE49-F238E27FC236}">
                  <a16:creationId xmlns:a16="http://schemas.microsoft.com/office/drawing/2014/main" id="{2619A073-144F-4576-C6DF-2A065AC56732}"/>
                </a:ext>
              </a:extLst>
            </p:cNvPr>
            <p:cNvCxnSpPr>
              <a:cxnSpLocks/>
              <a:stCxn id="102" idx="6"/>
              <a:endCxn id="104" idx="2"/>
            </p:cNvCxnSpPr>
            <p:nvPr/>
          </p:nvCxnSpPr>
          <p:spPr>
            <a:xfrm>
              <a:off x="12548372" y="3227649"/>
              <a:ext cx="154350" cy="1428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1" name="直线箭头连接符 110">
              <a:extLst>
                <a:ext uri="{FF2B5EF4-FFF2-40B4-BE49-F238E27FC236}">
                  <a16:creationId xmlns:a16="http://schemas.microsoft.com/office/drawing/2014/main" id="{FA29EB90-F8D2-FA5F-13FA-50E22E5D1336}"/>
                </a:ext>
              </a:extLst>
            </p:cNvPr>
            <p:cNvCxnSpPr>
              <a:cxnSpLocks/>
              <a:stCxn id="102" idx="5"/>
              <a:endCxn id="105" idx="1"/>
            </p:cNvCxnSpPr>
            <p:nvPr/>
          </p:nvCxnSpPr>
          <p:spPr>
            <a:xfrm>
              <a:off x="12495651" y="3354928"/>
              <a:ext cx="259792" cy="256582"/>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2" name="直线箭头连接符 111">
              <a:extLst>
                <a:ext uri="{FF2B5EF4-FFF2-40B4-BE49-F238E27FC236}">
                  <a16:creationId xmlns:a16="http://schemas.microsoft.com/office/drawing/2014/main" id="{BD05C3FA-05E2-0E72-7E08-456AACB66683}"/>
                </a:ext>
              </a:extLst>
            </p:cNvPr>
            <p:cNvCxnSpPr>
              <a:cxnSpLocks/>
              <a:stCxn id="103" idx="7"/>
              <a:endCxn id="104" idx="3"/>
            </p:cNvCxnSpPr>
            <p:nvPr/>
          </p:nvCxnSpPr>
          <p:spPr>
            <a:xfrm flipV="1">
              <a:off x="12495651" y="3369216"/>
              <a:ext cx="259792" cy="228006"/>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3" name="直线箭头连接符 112">
              <a:extLst>
                <a:ext uri="{FF2B5EF4-FFF2-40B4-BE49-F238E27FC236}">
                  <a16:creationId xmlns:a16="http://schemas.microsoft.com/office/drawing/2014/main" id="{F4A8D627-A5F3-4F80-93D3-FC80F4795AD7}"/>
                </a:ext>
              </a:extLst>
            </p:cNvPr>
            <p:cNvCxnSpPr>
              <a:cxnSpLocks/>
              <a:stCxn id="103" idx="6"/>
              <a:endCxn id="105" idx="2"/>
            </p:cNvCxnSpPr>
            <p:nvPr/>
          </p:nvCxnSpPr>
          <p:spPr>
            <a:xfrm>
              <a:off x="12548372" y="3724501"/>
              <a:ext cx="154350" cy="1428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组合 113">
            <a:extLst>
              <a:ext uri="{FF2B5EF4-FFF2-40B4-BE49-F238E27FC236}">
                <a16:creationId xmlns:a16="http://schemas.microsoft.com/office/drawing/2014/main" id="{0691084B-DD6A-46D0-3788-9E06C9160AB2}"/>
              </a:ext>
            </a:extLst>
          </p:cNvPr>
          <p:cNvGrpSpPr/>
          <p:nvPr/>
        </p:nvGrpSpPr>
        <p:grpSpPr>
          <a:xfrm>
            <a:off x="7985602" y="4808549"/>
            <a:ext cx="955241" cy="931169"/>
            <a:chOff x="11674022" y="2793683"/>
            <a:chExt cx="1388700" cy="1353705"/>
          </a:xfrm>
        </p:grpSpPr>
        <p:sp>
          <p:nvSpPr>
            <p:cNvPr id="115" name="椭圆 114">
              <a:extLst>
                <a:ext uri="{FF2B5EF4-FFF2-40B4-BE49-F238E27FC236}">
                  <a16:creationId xmlns:a16="http://schemas.microsoft.com/office/drawing/2014/main" id="{3104C849-FF7E-219E-E57D-C7C5BA599EB5}"/>
                </a:ext>
              </a:extLst>
            </p:cNvPr>
            <p:cNvSpPr>
              <a:spLocks noChangeAspect="1"/>
            </p:cNvSpPr>
            <p:nvPr/>
          </p:nvSpPr>
          <p:spPr>
            <a:xfrm>
              <a:off x="11674022" y="2793683"/>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6" name="椭圆 115">
              <a:extLst>
                <a:ext uri="{FF2B5EF4-FFF2-40B4-BE49-F238E27FC236}">
                  <a16:creationId xmlns:a16="http://schemas.microsoft.com/office/drawing/2014/main" id="{FAE4B197-21D9-B2D4-EC88-6FEB00FC3500}"/>
                </a:ext>
              </a:extLst>
            </p:cNvPr>
            <p:cNvSpPr>
              <a:spLocks noChangeAspect="1"/>
            </p:cNvSpPr>
            <p:nvPr/>
          </p:nvSpPr>
          <p:spPr>
            <a:xfrm>
              <a:off x="11674022" y="3290536"/>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7" name="椭圆 116">
              <a:extLst>
                <a:ext uri="{FF2B5EF4-FFF2-40B4-BE49-F238E27FC236}">
                  <a16:creationId xmlns:a16="http://schemas.microsoft.com/office/drawing/2014/main" id="{4905AEF7-64FC-4755-8F6C-27B4D3F11015}"/>
                </a:ext>
              </a:extLst>
            </p:cNvPr>
            <p:cNvSpPr>
              <a:spLocks noChangeAspect="1"/>
            </p:cNvSpPr>
            <p:nvPr/>
          </p:nvSpPr>
          <p:spPr>
            <a:xfrm>
              <a:off x="11674022" y="3787388"/>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8" name="椭圆 117">
              <a:extLst>
                <a:ext uri="{FF2B5EF4-FFF2-40B4-BE49-F238E27FC236}">
                  <a16:creationId xmlns:a16="http://schemas.microsoft.com/office/drawing/2014/main" id="{AEE1F317-E46F-765C-4F3C-A814C52D7371}"/>
                </a:ext>
              </a:extLst>
            </p:cNvPr>
            <p:cNvSpPr>
              <a:spLocks noChangeAspect="1"/>
            </p:cNvSpPr>
            <p:nvPr/>
          </p:nvSpPr>
          <p:spPr>
            <a:xfrm>
              <a:off x="12188372" y="3047649"/>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椭圆 118">
              <a:extLst>
                <a:ext uri="{FF2B5EF4-FFF2-40B4-BE49-F238E27FC236}">
                  <a16:creationId xmlns:a16="http://schemas.microsoft.com/office/drawing/2014/main" id="{1BDA4B88-C8B7-4674-1C7B-4D25DB777F2D}"/>
                </a:ext>
              </a:extLst>
            </p:cNvPr>
            <p:cNvSpPr>
              <a:spLocks noChangeAspect="1"/>
            </p:cNvSpPr>
            <p:nvPr/>
          </p:nvSpPr>
          <p:spPr>
            <a:xfrm>
              <a:off x="12188372" y="3544501"/>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0" name="椭圆 119">
              <a:extLst>
                <a:ext uri="{FF2B5EF4-FFF2-40B4-BE49-F238E27FC236}">
                  <a16:creationId xmlns:a16="http://schemas.microsoft.com/office/drawing/2014/main" id="{1A3EEAB1-6A0A-EEAE-5DFB-02718C376C82}"/>
                </a:ext>
              </a:extLst>
            </p:cNvPr>
            <p:cNvSpPr>
              <a:spLocks noChangeAspect="1"/>
            </p:cNvSpPr>
            <p:nvPr/>
          </p:nvSpPr>
          <p:spPr>
            <a:xfrm>
              <a:off x="12702722" y="3061937"/>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1" name="椭圆 120">
              <a:extLst>
                <a:ext uri="{FF2B5EF4-FFF2-40B4-BE49-F238E27FC236}">
                  <a16:creationId xmlns:a16="http://schemas.microsoft.com/office/drawing/2014/main" id="{61738343-934D-3C0F-1619-351C9A43FDD0}"/>
                </a:ext>
              </a:extLst>
            </p:cNvPr>
            <p:cNvSpPr>
              <a:spLocks noChangeAspect="1"/>
            </p:cNvSpPr>
            <p:nvPr/>
          </p:nvSpPr>
          <p:spPr>
            <a:xfrm>
              <a:off x="12702722" y="3558789"/>
              <a:ext cx="360000" cy="360000"/>
            </a:xfrm>
            <a:prstGeom prst="ellipse">
              <a:avLst/>
            </a:prstGeom>
            <a:solidFill>
              <a:schemeClr val="accent4">
                <a:lumMod val="40000"/>
                <a:lumOff val="6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22" name="直线箭头连接符 121">
              <a:extLst>
                <a:ext uri="{FF2B5EF4-FFF2-40B4-BE49-F238E27FC236}">
                  <a16:creationId xmlns:a16="http://schemas.microsoft.com/office/drawing/2014/main" id="{9FB6FFEF-7CFE-7BF8-B555-E575FFC5954A}"/>
                </a:ext>
              </a:extLst>
            </p:cNvPr>
            <p:cNvCxnSpPr>
              <a:cxnSpLocks/>
              <a:stCxn id="115" idx="6"/>
              <a:endCxn id="118" idx="1"/>
            </p:cNvCxnSpPr>
            <p:nvPr/>
          </p:nvCxnSpPr>
          <p:spPr>
            <a:xfrm>
              <a:off x="12034022" y="2973683"/>
              <a:ext cx="207071" cy="126687"/>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3" name="直线箭头连接符 122">
              <a:extLst>
                <a:ext uri="{FF2B5EF4-FFF2-40B4-BE49-F238E27FC236}">
                  <a16:creationId xmlns:a16="http://schemas.microsoft.com/office/drawing/2014/main" id="{462B4D58-8F5C-558C-7B50-E2FCBBE1F78E}"/>
                </a:ext>
              </a:extLst>
            </p:cNvPr>
            <p:cNvCxnSpPr>
              <a:cxnSpLocks/>
              <a:stCxn id="116" idx="6"/>
              <a:endCxn id="118" idx="3"/>
            </p:cNvCxnSpPr>
            <p:nvPr/>
          </p:nvCxnSpPr>
          <p:spPr>
            <a:xfrm flipV="1">
              <a:off x="12034022" y="3354928"/>
              <a:ext cx="207071" cy="11560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4" name="直线箭头连接符 123">
              <a:extLst>
                <a:ext uri="{FF2B5EF4-FFF2-40B4-BE49-F238E27FC236}">
                  <a16:creationId xmlns:a16="http://schemas.microsoft.com/office/drawing/2014/main" id="{06600726-52C7-EE75-8CD7-35D8D16FA520}"/>
                </a:ext>
              </a:extLst>
            </p:cNvPr>
            <p:cNvCxnSpPr>
              <a:cxnSpLocks/>
              <a:stCxn id="117" idx="6"/>
              <a:endCxn id="119" idx="3"/>
            </p:cNvCxnSpPr>
            <p:nvPr/>
          </p:nvCxnSpPr>
          <p:spPr>
            <a:xfrm flipV="1">
              <a:off x="12034022" y="3851780"/>
              <a:ext cx="207071" cy="11560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5" name="直线箭头连接符 124">
              <a:extLst>
                <a:ext uri="{FF2B5EF4-FFF2-40B4-BE49-F238E27FC236}">
                  <a16:creationId xmlns:a16="http://schemas.microsoft.com/office/drawing/2014/main" id="{21CD38E1-E52D-E9D7-DEA3-6C1B64A40537}"/>
                </a:ext>
              </a:extLst>
            </p:cNvPr>
            <p:cNvCxnSpPr>
              <a:cxnSpLocks/>
              <a:stCxn id="116" idx="5"/>
              <a:endCxn id="119" idx="2"/>
            </p:cNvCxnSpPr>
            <p:nvPr/>
          </p:nvCxnSpPr>
          <p:spPr>
            <a:xfrm>
              <a:off x="11981301" y="3597815"/>
              <a:ext cx="207071" cy="126686"/>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6" name="直线箭头连接符 125">
              <a:extLst>
                <a:ext uri="{FF2B5EF4-FFF2-40B4-BE49-F238E27FC236}">
                  <a16:creationId xmlns:a16="http://schemas.microsoft.com/office/drawing/2014/main" id="{B8FA7BC3-8C02-58C7-2EB6-2D59B94A3286}"/>
                </a:ext>
              </a:extLst>
            </p:cNvPr>
            <p:cNvCxnSpPr>
              <a:cxnSpLocks/>
              <a:stCxn id="118" idx="6"/>
              <a:endCxn id="120" idx="2"/>
            </p:cNvCxnSpPr>
            <p:nvPr/>
          </p:nvCxnSpPr>
          <p:spPr>
            <a:xfrm>
              <a:off x="12548372" y="3227649"/>
              <a:ext cx="154350" cy="1428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7" name="直线箭头连接符 126">
              <a:extLst>
                <a:ext uri="{FF2B5EF4-FFF2-40B4-BE49-F238E27FC236}">
                  <a16:creationId xmlns:a16="http://schemas.microsoft.com/office/drawing/2014/main" id="{B34B2DB4-1E75-7AE6-15E0-1DF447A09C5C}"/>
                </a:ext>
              </a:extLst>
            </p:cNvPr>
            <p:cNvCxnSpPr>
              <a:cxnSpLocks/>
              <a:stCxn id="118" idx="5"/>
              <a:endCxn id="121" idx="1"/>
            </p:cNvCxnSpPr>
            <p:nvPr/>
          </p:nvCxnSpPr>
          <p:spPr>
            <a:xfrm>
              <a:off x="12495651" y="3354928"/>
              <a:ext cx="259792" cy="256582"/>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8" name="直线箭头连接符 127">
              <a:extLst>
                <a:ext uri="{FF2B5EF4-FFF2-40B4-BE49-F238E27FC236}">
                  <a16:creationId xmlns:a16="http://schemas.microsoft.com/office/drawing/2014/main" id="{578949B1-9AB2-475B-2E7C-D25658C5D713}"/>
                </a:ext>
              </a:extLst>
            </p:cNvPr>
            <p:cNvCxnSpPr>
              <a:cxnSpLocks/>
              <a:stCxn id="119" idx="7"/>
              <a:endCxn id="120" idx="3"/>
            </p:cNvCxnSpPr>
            <p:nvPr/>
          </p:nvCxnSpPr>
          <p:spPr>
            <a:xfrm flipV="1">
              <a:off x="12495651" y="3369216"/>
              <a:ext cx="259792" cy="228006"/>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9" name="直线箭头连接符 128">
              <a:extLst>
                <a:ext uri="{FF2B5EF4-FFF2-40B4-BE49-F238E27FC236}">
                  <a16:creationId xmlns:a16="http://schemas.microsoft.com/office/drawing/2014/main" id="{996376D8-8EAD-4375-D311-FAFC83C7FE77}"/>
                </a:ext>
              </a:extLst>
            </p:cNvPr>
            <p:cNvCxnSpPr>
              <a:cxnSpLocks/>
              <a:stCxn id="119" idx="6"/>
              <a:endCxn id="121" idx="2"/>
            </p:cNvCxnSpPr>
            <p:nvPr/>
          </p:nvCxnSpPr>
          <p:spPr>
            <a:xfrm>
              <a:off x="12548372" y="3724501"/>
              <a:ext cx="154350" cy="1428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130" name="组合 129">
            <a:extLst>
              <a:ext uri="{FF2B5EF4-FFF2-40B4-BE49-F238E27FC236}">
                <a16:creationId xmlns:a16="http://schemas.microsoft.com/office/drawing/2014/main" id="{1E06A401-CA64-79F6-C2B4-21E461F933C4}"/>
              </a:ext>
            </a:extLst>
          </p:cNvPr>
          <p:cNvGrpSpPr/>
          <p:nvPr/>
        </p:nvGrpSpPr>
        <p:grpSpPr>
          <a:xfrm>
            <a:off x="9857622" y="3773462"/>
            <a:ext cx="955241" cy="931169"/>
            <a:chOff x="11674022" y="2793683"/>
            <a:chExt cx="1388700" cy="1353705"/>
          </a:xfrm>
        </p:grpSpPr>
        <p:sp>
          <p:nvSpPr>
            <p:cNvPr id="131" name="椭圆 130">
              <a:extLst>
                <a:ext uri="{FF2B5EF4-FFF2-40B4-BE49-F238E27FC236}">
                  <a16:creationId xmlns:a16="http://schemas.microsoft.com/office/drawing/2014/main" id="{07A2AFF6-E4A2-BA48-6E8F-58FF74667D1E}"/>
                </a:ext>
              </a:extLst>
            </p:cNvPr>
            <p:cNvSpPr>
              <a:spLocks noChangeAspect="1"/>
            </p:cNvSpPr>
            <p:nvPr/>
          </p:nvSpPr>
          <p:spPr>
            <a:xfrm>
              <a:off x="11674022" y="2793683"/>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2" name="椭圆 131">
              <a:extLst>
                <a:ext uri="{FF2B5EF4-FFF2-40B4-BE49-F238E27FC236}">
                  <a16:creationId xmlns:a16="http://schemas.microsoft.com/office/drawing/2014/main" id="{3C2AAFFD-E4FA-594C-41D3-DFF3D3072520}"/>
                </a:ext>
              </a:extLst>
            </p:cNvPr>
            <p:cNvSpPr>
              <a:spLocks noChangeAspect="1"/>
            </p:cNvSpPr>
            <p:nvPr/>
          </p:nvSpPr>
          <p:spPr>
            <a:xfrm>
              <a:off x="11674022" y="3290536"/>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3" name="椭圆 132">
              <a:extLst>
                <a:ext uri="{FF2B5EF4-FFF2-40B4-BE49-F238E27FC236}">
                  <a16:creationId xmlns:a16="http://schemas.microsoft.com/office/drawing/2014/main" id="{4A043CFB-0F4F-E0C6-06D5-D3045E671728}"/>
                </a:ext>
              </a:extLst>
            </p:cNvPr>
            <p:cNvSpPr>
              <a:spLocks noChangeAspect="1"/>
            </p:cNvSpPr>
            <p:nvPr/>
          </p:nvSpPr>
          <p:spPr>
            <a:xfrm>
              <a:off x="11674022" y="3787388"/>
              <a:ext cx="360000" cy="360000"/>
            </a:xfrm>
            <a:prstGeom prst="ellipse">
              <a:avLst/>
            </a:prstGeom>
            <a:solidFill>
              <a:schemeClr val="accent2">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4" name="椭圆 133">
              <a:extLst>
                <a:ext uri="{FF2B5EF4-FFF2-40B4-BE49-F238E27FC236}">
                  <a16:creationId xmlns:a16="http://schemas.microsoft.com/office/drawing/2014/main" id="{39F9065F-8E67-792F-298B-3305CF25E7A7}"/>
                </a:ext>
              </a:extLst>
            </p:cNvPr>
            <p:cNvSpPr>
              <a:spLocks noChangeAspect="1"/>
            </p:cNvSpPr>
            <p:nvPr/>
          </p:nvSpPr>
          <p:spPr>
            <a:xfrm>
              <a:off x="12188372" y="3047649"/>
              <a:ext cx="360000" cy="360000"/>
            </a:xfrm>
            <a:prstGeom prst="ellipse">
              <a:avLst/>
            </a:prstGeom>
            <a:solidFill>
              <a:schemeClr val="accent1">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5" name="椭圆 134">
              <a:extLst>
                <a:ext uri="{FF2B5EF4-FFF2-40B4-BE49-F238E27FC236}">
                  <a16:creationId xmlns:a16="http://schemas.microsoft.com/office/drawing/2014/main" id="{0F510912-12B3-48DC-E3A4-0151D84D24C2}"/>
                </a:ext>
              </a:extLst>
            </p:cNvPr>
            <p:cNvSpPr>
              <a:spLocks noChangeAspect="1"/>
            </p:cNvSpPr>
            <p:nvPr/>
          </p:nvSpPr>
          <p:spPr>
            <a:xfrm>
              <a:off x="12188372" y="3544501"/>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6" name="椭圆 135">
              <a:extLst>
                <a:ext uri="{FF2B5EF4-FFF2-40B4-BE49-F238E27FC236}">
                  <a16:creationId xmlns:a16="http://schemas.microsoft.com/office/drawing/2014/main" id="{06C8E889-EBB5-6B43-5006-B50B2E51A2EC}"/>
                </a:ext>
              </a:extLst>
            </p:cNvPr>
            <p:cNvSpPr>
              <a:spLocks noChangeAspect="1"/>
            </p:cNvSpPr>
            <p:nvPr/>
          </p:nvSpPr>
          <p:spPr>
            <a:xfrm>
              <a:off x="12702722" y="3061937"/>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7" name="椭圆 136">
              <a:extLst>
                <a:ext uri="{FF2B5EF4-FFF2-40B4-BE49-F238E27FC236}">
                  <a16:creationId xmlns:a16="http://schemas.microsoft.com/office/drawing/2014/main" id="{81A40A4D-C6DA-CE54-766F-1043CE24FEAC}"/>
                </a:ext>
              </a:extLst>
            </p:cNvPr>
            <p:cNvSpPr>
              <a:spLocks noChangeAspect="1"/>
            </p:cNvSpPr>
            <p:nvPr/>
          </p:nvSpPr>
          <p:spPr>
            <a:xfrm>
              <a:off x="12702722" y="3558789"/>
              <a:ext cx="360000" cy="360000"/>
            </a:xfrm>
            <a:prstGeom prst="ellipse">
              <a:avLst/>
            </a:prstGeom>
            <a:solidFill>
              <a:schemeClr val="accent4">
                <a:lumMod val="40000"/>
                <a:lumOff val="6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38" name="直线箭头连接符 137">
              <a:extLst>
                <a:ext uri="{FF2B5EF4-FFF2-40B4-BE49-F238E27FC236}">
                  <a16:creationId xmlns:a16="http://schemas.microsoft.com/office/drawing/2014/main" id="{82C12F97-B8E8-72AA-086E-FF219F7DD61F}"/>
                </a:ext>
              </a:extLst>
            </p:cNvPr>
            <p:cNvCxnSpPr>
              <a:cxnSpLocks/>
              <a:stCxn id="131" idx="6"/>
              <a:endCxn id="134" idx="1"/>
            </p:cNvCxnSpPr>
            <p:nvPr/>
          </p:nvCxnSpPr>
          <p:spPr>
            <a:xfrm>
              <a:off x="12034022" y="2973683"/>
              <a:ext cx="207071" cy="126687"/>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39" name="直线箭头连接符 138">
              <a:extLst>
                <a:ext uri="{FF2B5EF4-FFF2-40B4-BE49-F238E27FC236}">
                  <a16:creationId xmlns:a16="http://schemas.microsoft.com/office/drawing/2014/main" id="{6D9BE02A-23A3-8778-B5D3-24F571EA6F80}"/>
                </a:ext>
              </a:extLst>
            </p:cNvPr>
            <p:cNvCxnSpPr>
              <a:cxnSpLocks/>
              <a:stCxn id="132" idx="6"/>
              <a:endCxn id="134" idx="3"/>
            </p:cNvCxnSpPr>
            <p:nvPr/>
          </p:nvCxnSpPr>
          <p:spPr>
            <a:xfrm flipV="1">
              <a:off x="12034022" y="3354928"/>
              <a:ext cx="207071" cy="11560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0" name="直线箭头连接符 139">
              <a:extLst>
                <a:ext uri="{FF2B5EF4-FFF2-40B4-BE49-F238E27FC236}">
                  <a16:creationId xmlns:a16="http://schemas.microsoft.com/office/drawing/2014/main" id="{88B91B29-9B9B-28F1-32FB-85D0437A946C}"/>
                </a:ext>
              </a:extLst>
            </p:cNvPr>
            <p:cNvCxnSpPr>
              <a:cxnSpLocks/>
              <a:stCxn id="133" idx="6"/>
              <a:endCxn id="135" idx="3"/>
            </p:cNvCxnSpPr>
            <p:nvPr/>
          </p:nvCxnSpPr>
          <p:spPr>
            <a:xfrm flipV="1">
              <a:off x="12034022" y="3851780"/>
              <a:ext cx="207071" cy="11560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1" name="直线箭头连接符 140">
              <a:extLst>
                <a:ext uri="{FF2B5EF4-FFF2-40B4-BE49-F238E27FC236}">
                  <a16:creationId xmlns:a16="http://schemas.microsoft.com/office/drawing/2014/main" id="{FE4BB9AB-EF4F-D464-C4E5-7B231A6E74FC}"/>
                </a:ext>
              </a:extLst>
            </p:cNvPr>
            <p:cNvCxnSpPr>
              <a:cxnSpLocks/>
              <a:stCxn id="132" idx="5"/>
              <a:endCxn id="135" idx="2"/>
            </p:cNvCxnSpPr>
            <p:nvPr/>
          </p:nvCxnSpPr>
          <p:spPr>
            <a:xfrm>
              <a:off x="11981301" y="3597815"/>
              <a:ext cx="207071" cy="126686"/>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2" name="直线箭头连接符 141">
              <a:extLst>
                <a:ext uri="{FF2B5EF4-FFF2-40B4-BE49-F238E27FC236}">
                  <a16:creationId xmlns:a16="http://schemas.microsoft.com/office/drawing/2014/main" id="{9D81058D-5D6F-F399-9882-6F599C8A5709}"/>
                </a:ext>
              </a:extLst>
            </p:cNvPr>
            <p:cNvCxnSpPr>
              <a:cxnSpLocks/>
              <a:stCxn id="134" idx="6"/>
              <a:endCxn id="136" idx="2"/>
            </p:cNvCxnSpPr>
            <p:nvPr/>
          </p:nvCxnSpPr>
          <p:spPr>
            <a:xfrm>
              <a:off x="12548372" y="3227649"/>
              <a:ext cx="154350" cy="1428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3" name="直线箭头连接符 142">
              <a:extLst>
                <a:ext uri="{FF2B5EF4-FFF2-40B4-BE49-F238E27FC236}">
                  <a16:creationId xmlns:a16="http://schemas.microsoft.com/office/drawing/2014/main" id="{6B2F0989-7198-408B-AF8C-EF4D0158489B}"/>
                </a:ext>
              </a:extLst>
            </p:cNvPr>
            <p:cNvCxnSpPr>
              <a:cxnSpLocks/>
              <a:stCxn id="134" idx="5"/>
              <a:endCxn id="137" idx="1"/>
            </p:cNvCxnSpPr>
            <p:nvPr/>
          </p:nvCxnSpPr>
          <p:spPr>
            <a:xfrm>
              <a:off x="12495651" y="3354928"/>
              <a:ext cx="259792" cy="256582"/>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4" name="直线箭头连接符 143">
              <a:extLst>
                <a:ext uri="{FF2B5EF4-FFF2-40B4-BE49-F238E27FC236}">
                  <a16:creationId xmlns:a16="http://schemas.microsoft.com/office/drawing/2014/main" id="{D3F530F6-2BE6-8267-41E8-BF55C3EF5981}"/>
                </a:ext>
              </a:extLst>
            </p:cNvPr>
            <p:cNvCxnSpPr>
              <a:cxnSpLocks/>
              <a:stCxn id="135" idx="7"/>
              <a:endCxn id="136" idx="3"/>
            </p:cNvCxnSpPr>
            <p:nvPr/>
          </p:nvCxnSpPr>
          <p:spPr>
            <a:xfrm flipV="1">
              <a:off x="12495651" y="3369216"/>
              <a:ext cx="259792" cy="228006"/>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5" name="直线箭头连接符 144">
              <a:extLst>
                <a:ext uri="{FF2B5EF4-FFF2-40B4-BE49-F238E27FC236}">
                  <a16:creationId xmlns:a16="http://schemas.microsoft.com/office/drawing/2014/main" id="{89784D19-22A1-17D4-C890-FD3A2614280E}"/>
                </a:ext>
              </a:extLst>
            </p:cNvPr>
            <p:cNvCxnSpPr>
              <a:cxnSpLocks/>
              <a:stCxn id="135" idx="6"/>
              <a:endCxn id="137" idx="2"/>
            </p:cNvCxnSpPr>
            <p:nvPr/>
          </p:nvCxnSpPr>
          <p:spPr>
            <a:xfrm>
              <a:off x="12548372" y="3724501"/>
              <a:ext cx="154350" cy="1428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147" name="直线箭头连接符 146">
            <a:extLst>
              <a:ext uri="{FF2B5EF4-FFF2-40B4-BE49-F238E27FC236}">
                <a16:creationId xmlns:a16="http://schemas.microsoft.com/office/drawing/2014/main" id="{AB73BDAF-9F41-B9F5-922F-007C6AA50CA2}"/>
              </a:ext>
            </a:extLst>
          </p:cNvPr>
          <p:cNvCxnSpPr>
            <a:cxnSpLocks/>
            <a:stCxn id="47" idx="3"/>
          </p:cNvCxnSpPr>
          <p:nvPr/>
        </p:nvCxnSpPr>
        <p:spPr>
          <a:xfrm>
            <a:off x="7520734" y="3180152"/>
            <a:ext cx="3960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直线箭头连接符 149">
            <a:extLst>
              <a:ext uri="{FF2B5EF4-FFF2-40B4-BE49-F238E27FC236}">
                <a16:creationId xmlns:a16="http://schemas.microsoft.com/office/drawing/2014/main" id="{D769E3CD-8585-8E5B-7F3E-EF1B8AD1D8E2}"/>
              </a:ext>
            </a:extLst>
          </p:cNvPr>
          <p:cNvCxnSpPr>
            <a:cxnSpLocks/>
            <a:stCxn id="48" idx="3"/>
          </p:cNvCxnSpPr>
          <p:nvPr/>
        </p:nvCxnSpPr>
        <p:spPr>
          <a:xfrm>
            <a:off x="7520735" y="4217419"/>
            <a:ext cx="3960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直线箭头连接符 152">
            <a:extLst>
              <a:ext uri="{FF2B5EF4-FFF2-40B4-BE49-F238E27FC236}">
                <a16:creationId xmlns:a16="http://schemas.microsoft.com/office/drawing/2014/main" id="{452E6249-798C-E107-3D95-DD792C68B197}"/>
              </a:ext>
            </a:extLst>
          </p:cNvPr>
          <p:cNvCxnSpPr>
            <a:cxnSpLocks/>
            <a:stCxn id="49" idx="3"/>
          </p:cNvCxnSpPr>
          <p:nvPr/>
        </p:nvCxnSpPr>
        <p:spPr>
          <a:xfrm>
            <a:off x="7520735" y="5254686"/>
            <a:ext cx="3960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直线箭头连接符 157">
            <a:extLst>
              <a:ext uri="{FF2B5EF4-FFF2-40B4-BE49-F238E27FC236}">
                <a16:creationId xmlns:a16="http://schemas.microsoft.com/office/drawing/2014/main" id="{9CA9FEFC-1251-A858-2E11-04ADF548330A}"/>
              </a:ext>
            </a:extLst>
          </p:cNvPr>
          <p:cNvCxnSpPr>
            <a:cxnSpLocks/>
          </p:cNvCxnSpPr>
          <p:nvPr/>
        </p:nvCxnSpPr>
        <p:spPr>
          <a:xfrm>
            <a:off x="9044734" y="3201291"/>
            <a:ext cx="698033" cy="80274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直线箭头连接符 159">
            <a:extLst>
              <a:ext uri="{FF2B5EF4-FFF2-40B4-BE49-F238E27FC236}">
                <a16:creationId xmlns:a16="http://schemas.microsoft.com/office/drawing/2014/main" id="{FA581000-660F-4CE6-2C4A-5B42770620CB}"/>
              </a:ext>
            </a:extLst>
          </p:cNvPr>
          <p:cNvCxnSpPr>
            <a:cxnSpLocks/>
          </p:cNvCxnSpPr>
          <p:nvPr/>
        </p:nvCxnSpPr>
        <p:spPr>
          <a:xfrm flipV="1">
            <a:off x="9056692" y="4439936"/>
            <a:ext cx="686075" cy="872237"/>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直线箭头连接符 161">
            <a:extLst>
              <a:ext uri="{FF2B5EF4-FFF2-40B4-BE49-F238E27FC236}">
                <a16:creationId xmlns:a16="http://schemas.microsoft.com/office/drawing/2014/main" id="{F5B1A9D0-098B-4742-1ED1-DDB4E1B89008}"/>
              </a:ext>
            </a:extLst>
          </p:cNvPr>
          <p:cNvCxnSpPr>
            <a:cxnSpLocks/>
          </p:cNvCxnSpPr>
          <p:nvPr/>
        </p:nvCxnSpPr>
        <p:spPr>
          <a:xfrm>
            <a:off x="9073759" y="4228703"/>
            <a:ext cx="6480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5" name="文本框 164">
            <a:extLst>
              <a:ext uri="{FF2B5EF4-FFF2-40B4-BE49-F238E27FC236}">
                <a16:creationId xmlns:a16="http://schemas.microsoft.com/office/drawing/2014/main" id="{A91CC5A6-6DDC-4F44-03BE-2B364B606F3F}"/>
              </a:ext>
            </a:extLst>
          </p:cNvPr>
          <p:cNvSpPr txBox="1"/>
          <p:nvPr/>
        </p:nvSpPr>
        <p:spPr>
          <a:xfrm>
            <a:off x="7091809" y="5746469"/>
            <a:ext cx="2977180" cy="461665"/>
          </a:xfrm>
          <a:prstGeom prst="rect">
            <a:avLst/>
          </a:prstGeom>
          <a:noFill/>
        </p:spPr>
        <p:txBody>
          <a:bodyPr wrap="square" rtlCol="0">
            <a:spAutoFit/>
          </a:bodyPr>
          <a:lstStyle/>
          <a:p>
            <a:r>
              <a:rPr kumimoji="1" lang="en-US" altLang="zh-CN" sz="2400" dirty="0">
                <a:solidFill>
                  <a:srgbClr val="041562"/>
                </a:solidFill>
                <a:latin typeface="Helvetica" pitchFamily="2" charset="0"/>
              </a:rPr>
              <a:t>encode</a:t>
            </a:r>
            <a:r>
              <a:rPr kumimoji="1" lang="zh-CN" altLang="en-US" sz="2400" dirty="0">
                <a:solidFill>
                  <a:srgbClr val="041562"/>
                </a:solidFill>
                <a:latin typeface="Helvetica" pitchFamily="2" charset="0"/>
              </a:rPr>
              <a:t> </a:t>
            </a:r>
            <a:r>
              <a:rPr kumimoji="1" lang="en-US" altLang="zh-CN" sz="2400" dirty="0">
                <a:solidFill>
                  <a:srgbClr val="041562"/>
                </a:solidFill>
                <a:latin typeface="Helvetica" pitchFamily="2" charset="0"/>
              </a:rPr>
              <a:t>and</a:t>
            </a:r>
            <a:r>
              <a:rPr kumimoji="1" lang="zh-CN" altLang="en-US" sz="2400" dirty="0">
                <a:solidFill>
                  <a:srgbClr val="041562"/>
                </a:solidFill>
                <a:latin typeface="Helvetica" pitchFamily="2" charset="0"/>
              </a:rPr>
              <a:t> </a:t>
            </a:r>
            <a:r>
              <a:rPr kumimoji="1" lang="en-US" altLang="zh-CN" sz="2400" dirty="0">
                <a:solidFill>
                  <a:srgbClr val="041562"/>
                </a:solidFill>
                <a:latin typeface="Helvetica" pitchFamily="2" charset="0"/>
              </a:rPr>
              <a:t>encrypt</a:t>
            </a:r>
            <a:endParaRPr kumimoji="1" lang="zh-CN" altLang="en-US" sz="2400" dirty="0">
              <a:solidFill>
                <a:srgbClr val="041562"/>
              </a:solidFill>
              <a:latin typeface="Helvetica" pitchFamily="2" charset="0"/>
            </a:endParaRPr>
          </a:p>
        </p:txBody>
      </p:sp>
      <p:graphicFrame>
        <p:nvGraphicFramePr>
          <p:cNvPr id="166" name="表格 44">
            <a:extLst>
              <a:ext uri="{FF2B5EF4-FFF2-40B4-BE49-F238E27FC236}">
                <a16:creationId xmlns:a16="http://schemas.microsoft.com/office/drawing/2014/main" id="{4683AA02-7C63-83B0-9175-401492494D5A}"/>
              </a:ext>
            </a:extLst>
          </p:cNvPr>
          <p:cNvGraphicFramePr>
            <a:graphicFrameLocks noGrp="1"/>
          </p:cNvGraphicFramePr>
          <p:nvPr>
            <p:extLst>
              <p:ext uri="{D42A27DB-BD31-4B8C-83A1-F6EECF244321}">
                <p14:modId xmlns:p14="http://schemas.microsoft.com/office/powerpoint/2010/main" val="3082261747"/>
              </p:ext>
            </p:extLst>
          </p:nvPr>
        </p:nvGraphicFramePr>
        <p:xfrm>
          <a:off x="1966299" y="3935846"/>
          <a:ext cx="2157974" cy="883920"/>
        </p:xfrm>
        <a:graphic>
          <a:graphicData uri="http://schemas.openxmlformats.org/drawingml/2006/table">
            <a:tbl>
              <a:tblPr firstRow="1" bandRow="1">
                <a:tableStyleId>{5C22544A-7EE6-4342-B048-85BDC9FD1C3A}</a:tableStyleId>
              </a:tblPr>
              <a:tblGrid>
                <a:gridCol w="704559">
                  <a:extLst>
                    <a:ext uri="{9D8B030D-6E8A-4147-A177-3AD203B41FA5}">
                      <a16:colId xmlns:a16="http://schemas.microsoft.com/office/drawing/2014/main" val="848228394"/>
                    </a:ext>
                  </a:extLst>
                </a:gridCol>
                <a:gridCol w="1453415">
                  <a:extLst>
                    <a:ext uri="{9D8B030D-6E8A-4147-A177-3AD203B41FA5}">
                      <a16:colId xmlns:a16="http://schemas.microsoft.com/office/drawing/2014/main" val="1997746125"/>
                    </a:ext>
                  </a:extLst>
                </a:gridCol>
              </a:tblGrid>
              <a:tr h="272380">
                <a:tc>
                  <a:txBody>
                    <a:bodyPr/>
                    <a:lstStyle/>
                    <a:p>
                      <a:pPr algn="ctr"/>
                      <a:r>
                        <a:rPr lang="en-US" altLang="zh-CN" sz="1600" b="0" dirty="0">
                          <a:latin typeface="Helvetica" pitchFamily="2" charset="0"/>
                        </a:rPr>
                        <a:t>index</a:t>
                      </a:r>
                      <a:endParaRPr lang="zh-CN" altLang="en-US" sz="1600" b="0" dirty="0">
                        <a:latin typeface="Helvetica"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altLang="zh-CN" sz="1600" b="0" dirty="0">
                          <a:latin typeface="Helvetica" pitchFamily="2" charset="0"/>
                        </a:rPr>
                        <a:t>feature</a:t>
                      </a:r>
                      <a:r>
                        <a:rPr lang="zh-CN" altLang="en-US" sz="1600" b="0" dirty="0">
                          <a:latin typeface="Helvetica" pitchFamily="2" charset="0"/>
                        </a:rPr>
                        <a:t> </a:t>
                      </a:r>
                      <a:r>
                        <a:rPr lang="en-US" altLang="zh-CN" sz="1600" b="0" dirty="0">
                          <a:latin typeface="Helvetica" pitchFamily="2" charset="0"/>
                        </a:rPr>
                        <a:t>value</a:t>
                      </a:r>
                      <a:endParaRPr lang="zh-CN" altLang="en-US" sz="1600" b="0" dirty="0">
                        <a:latin typeface="Helvetica"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731795461"/>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5665172"/>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9307505"/>
                  </a:ext>
                </a:extLst>
              </a:tr>
            </a:tbl>
          </a:graphicData>
        </a:graphic>
      </p:graphicFrame>
      <p:grpSp>
        <p:nvGrpSpPr>
          <p:cNvPr id="167" name="组合 166">
            <a:extLst>
              <a:ext uri="{FF2B5EF4-FFF2-40B4-BE49-F238E27FC236}">
                <a16:creationId xmlns:a16="http://schemas.microsoft.com/office/drawing/2014/main" id="{2FAD7923-06E9-EF82-78D8-468F1FF37B0A}"/>
              </a:ext>
            </a:extLst>
          </p:cNvPr>
          <p:cNvGrpSpPr/>
          <p:nvPr/>
        </p:nvGrpSpPr>
        <p:grpSpPr>
          <a:xfrm>
            <a:off x="309498" y="3912222"/>
            <a:ext cx="955241" cy="931169"/>
            <a:chOff x="11674022" y="2793683"/>
            <a:chExt cx="1388700" cy="1353705"/>
          </a:xfrm>
        </p:grpSpPr>
        <p:sp>
          <p:nvSpPr>
            <p:cNvPr id="168" name="椭圆 167">
              <a:extLst>
                <a:ext uri="{FF2B5EF4-FFF2-40B4-BE49-F238E27FC236}">
                  <a16:creationId xmlns:a16="http://schemas.microsoft.com/office/drawing/2014/main" id="{C4AD6CC7-EA17-B643-BE14-841612BA5160}"/>
                </a:ext>
              </a:extLst>
            </p:cNvPr>
            <p:cNvSpPr>
              <a:spLocks noChangeAspect="1"/>
            </p:cNvSpPr>
            <p:nvPr/>
          </p:nvSpPr>
          <p:spPr>
            <a:xfrm>
              <a:off x="11674022" y="2793683"/>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9" name="椭圆 168">
              <a:extLst>
                <a:ext uri="{FF2B5EF4-FFF2-40B4-BE49-F238E27FC236}">
                  <a16:creationId xmlns:a16="http://schemas.microsoft.com/office/drawing/2014/main" id="{BB6A6968-617C-B467-C679-CEB6B7E40B05}"/>
                </a:ext>
              </a:extLst>
            </p:cNvPr>
            <p:cNvSpPr>
              <a:spLocks noChangeAspect="1"/>
            </p:cNvSpPr>
            <p:nvPr/>
          </p:nvSpPr>
          <p:spPr>
            <a:xfrm>
              <a:off x="11674022" y="3290536"/>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0" name="椭圆 169">
              <a:extLst>
                <a:ext uri="{FF2B5EF4-FFF2-40B4-BE49-F238E27FC236}">
                  <a16:creationId xmlns:a16="http://schemas.microsoft.com/office/drawing/2014/main" id="{E671DBC7-6AD1-6A88-6CF5-497E43E74ABD}"/>
                </a:ext>
              </a:extLst>
            </p:cNvPr>
            <p:cNvSpPr>
              <a:spLocks noChangeAspect="1"/>
            </p:cNvSpPr>
            <p:nvPr/>
          </p:nvSpPr>
          <p:spPr>
            <a:xfrm>
              <a:off x="11674022" y="3787388"/>
              <a:ext cx="360000" cy="360000"/>
            </a:xfrm>
            <a:prstGeom prst="ellipse">
              <a:avLst/>
            </a:prstGeom>
            <a:solidFill>
              <a:schemeClr val="accent2">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1" name="椭圆 170">
              <a:extLst>
                <a:ext uri="{FF2B5EF4-FFF2-40B4-BE49-F238E27FC236}">
                  <a16:creationId xmlns:a16="http://schemas.microsoft.com/office/drawing/2014/main" id="{9DE7522A-E6EA-4C4F-308C-EA31C912FEF9}"/>
                </a:ext>
              </a:extLst>
            </p:cNvPr>
            <p:cNvSpPr>
              <a:spLocks noChangeAspect="1"/>
            </p:cNvSpPr>
            <p:nvPr/>
          </p:nvSpPr>
          <p:spPr>
            <a:xfrm>
              <a:off x="12188372" y="3047649"/>
              <a:ext cx="360000" cy="360000"/>
            </a:xfrm>
            <a:prstGeom prst="ellipse">
              <a:avLst/>
            </a:prstGeom>
            <a:solidFill>
              <a:schemeClr val="accent1">
                <a:lumMod val="60000"/>
                <a:lumOff val="4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2" name="椭圆 171">
              <a:extLst>
                <a:ext uri="{FF2B5EF4-FFF2-40B4-BE49-F238E27FC236}">
                  <a16:creationId xmlns:a16="http://schemas.microsoft.com/office/drawing/2014/main" id="{C892BC67-3213-E5FF-5E30-0FB378D2728E}"/>
                </a:ext>
              </a:extLst>
            </p:cNvPr>
            <p:cNvSpPr>
              <a:spLocks noChangeAspect="1"/>
            </p:cNvSpPr>
            <p:nvPr/>
          </p:nvSpPr>
          <p:spPr>
            <a:xfrm>
              <a:off x="12188372" y="3544501"/>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3" name="椭圆 172">
              <a:extLst>
                <a:ext uri="{FF2B5EF4-FFF2-40B4-BE49-F238E27FC236}">
                  <a16:creationId xmlns:a16="http://schemas.microsoft.com/office/drawing/2014/main" id="{A8B1E698-0A0B-DF86-B19A-220A544BE792}"/>
                </a:ext>
              </a:extLst>
            </p:cNvPr>
            <p:cNvSpPr>
              <a:spLocks noChangeAspect="1"/>
            </p:cNvSpPr>
            <p:nvPr/>
          </p:nvSpPr>
          <p:spPr>
            <a:xfrm>
              <a:off x="12702722" y="3061937"/>
              <a:ext cx="360000" cy="360000"/>
            </a:xfrm>
            <a:prstGeom prst="ellipse">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4" name="椭圆 173">
              <a:extLst>
                <a:ext uri="{FF2B5EF4-FFF2-40B4-BE49-F238E27FC236}">
                  <a16:creationId xmlns:a16="http://schemas.microsoft.com/office/drawing/2014/main" id="{1CBDC679-3C00-3D46-0299-C254004EB2C3}"/>
                </a:ext>
              </a:extLst>
            </p:cNvPr>
            <p:cNvSpPr>
              <a:spLocks noChangeAspect="1"/>
            </p:cNvSpPr>
            <p:nvPr/>
          </p:nvSpPr>
          <p:spPr>
            <a:xfrm>
              <a:off x="12702722" y="3558789"/>
              <a:ext cx="360000" cy="360000"/>
            </a:xfrm>
            <a:prstGeom prst="ellipse">
              <a:avLst/>
            </a:prstGeom>
            <a:solidFill>
              <a:schemeClr val="accent4">
                <a:lumMod val="40000"/>
                <a:lumOff val="60000"/>
              </a:schemeClr>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75" name="直线箭头连接符 174">
              <a:extLst>
                <a:ext uri="{FF2B5EF4-FFF2-40B4-BE49-F238E27FC236}">
                  <a16:creationId xmlns:a16="http://schemas.microsoft.com/office/drawing/2014/main" id="{49B8334D-9792-A252-AFB7-E2D9E30673F7}"/>
                </a:ext>
              </a:extLst>
            </p:cNvPr>
            <p:cNvCxnSpPr>
              <a:cxnSpLocks/>
              <a:stCxn id="168" idx="6"/>
              <a:endCxn id="171" idx="1"/>
            </p:cNvCxnSpPr>
            <p:nvPr/>
          </p:nvCxnSpPr>
          <p:spPr>
            <a:xfrm>
              <a:off x="12034022" y="2973683"/>
              <a:ext cx="207071" cy="126687"/>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6" name="直线箭头连接符 175">
              <a:extLst>
                <a:ext uri="{FF2B5EF4-FFF2-40B4-BE49-F238E27FC236}">
                  <a16:creationId xmlns:a16="http://schemas.microsoft.com/office/drawing/2014/main" id="{E21F6E1F-B932-9FBB-A2CB-42249E5D6316}"/>
                </a:ext>
              </a:extLst>
            </p:cNvPr>
            <p:cNvCxnSpPr>
              <a:cxnSpLocks/>
              <a:stCxn id="169" idx="6"/>
              <a:endCxn id="171" idx="3"/>
            </p:cNvCxnSpPr>
            <p:nvPr/>
          </p:nvCxnSpPr>
          <p:spPr>
            <a:xfrm flipV="1">
              <a:off x="12034022" y="3354928"/>
              <a:ext cx="207071" cy="11560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7" name="直线箭头连接符 176">
              <a:extLst>
                <a:ext uri="{FF2B5EF4-FFF2-40B4-BE49-F238E27FC236}">
                  <a16:creationId xmlns:a16="http://schemas.microsoft.com/office/drawing/2014/main" id="{C204A720-33A2-B736-C407-F9E9D27F511F}"/>
                </a:ext>
              </a:extLst>
            </p:cNvPr>
            <p:cNvCxnSpPr>
              <a:cxnSpLocks/>
              <a:stCxn id="170" idx="6"/>
              <a:endCxn id="172" idx="3"/>
            </p:cNvCxnSpPr>
            <p:nvPr/>
          </p:nvCxnSpPr>
          <p:spPr>
            <a:xfrm flipV="1">
              <a:off x="12034022" y="3851780"/>
              <a:ext cx="207071" cy="11560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8" name="直线箭头连接符 177">
              <a:extLst>
                <a:ext uri="{FF2B5EF4-FFF2-40B4-BE49-F238E27FC236}">
                  <a16:creationId xmlns:a16="http://schemas.microsoft.com/office/drawing/2014/main" id="{F4BE8A89-5F76-7ECF-A111-4C7417527ECF}"/>
                </a:ext>
              </a:extLst>
            </p:cNvPr>
            <p:cNvCxnSpPr>
              <a:cxnSpLocks/>
              <a:stCxn id="169" idx="5"/>
              <a:endCxn id="172" idx="2"/>
            </p:cNvCxnSpPr>
            <p:nvPr/>
          </p:nvCxnSpPr>
          <p:spPr>
            <a:xfrm>
              <a:off x="11981301" y="3597815"/>
              <a:ext cx="207071" cy="126686"/>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9" name="直线箭头连接符 178">
              <a:extLst>
                <a:ext uri="{FF2B5EF4-FFF2-40B4-BE49-F238E27FC236}">
                  <a16:creationId xmlns:a16="http://schemas.microsoft.com/office/drawing/2014/main" id="{8F3CCD5C-DB96-E560-F1AA-2424E639A47D}"/>
                </a:ext>
              </a:extLst>
            </p:cNvPr>
            <p:cNvCxnSpPr>
              <a:cxnSpLocks/>
              <a:stCxn id="171" idx="6"/>
              <a:endCxn id="173" idx="2"/>
            </p:cNvCxnSpPr>
            <p:nvPr/>
          </p:nvCxnSpPr>
          <p:spPr>
            <a:xfrm>
              <a:off x="12548372" y="3227649"/>
              <a:ext cx="154350" cy="1428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80" name="直线箭头连接符 179">
              <a:extLst>
                <a:ext uri="{FF2B5EF4-FFF2-40B4-BE49-F238E27FC236}">
                  <a16:creationId xmlns:a16="http://schemas.microsoft.com/office/drawing/2014/main" id="{CC6640D5-97A8-6CBB-4606-07780B2EB12B}"/>
                </a:ext>
              </a:extLst>
            </p:cNvPr>
            <p:cNvCxnSpPr>
              <a:cxnSpLocks/>
              <a:stCxn id="171" idx="5"/>
              <a:endCxn id="174" idx="1"/>
            </p:cNvCxnSpPr>
            <p:nvPr/>
          </p:nvCxnSpPr>
          <p:spPr>
            <a:xfrm>
              <a:off x="12495651" y="3354928"/>
              <a:ext cx="259792" cy="256582"/>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81" name="直线箭头连接符 180">
              <a:extLst>
                <a:ext uri="{FF2B5EF4-FFF2-40B4-BE49-F238E27FC236}">
                  <a16:creationId xmlns:a16="http://schemas.microsoft.com/office/drawing/2014/main" id="{DA0772FA-B205-8E6F-4CE8-7B894F740B99}"/>
                </a:ext>
              </a:extLst>
            </p:cNvPr>
            <p:cNvCxnSpPr>
              <a:cxnSpLocks/>
              <a:stCxn id="172" idx="7"/>
              <a:endCxn id="173" idx="3"/>
            </p:cNvCxnSpPr>
            <p:nvPr/>
          </p:nvCxnSpPr>
          <p:spPr>
            <a:xfrm flipV="1">
              <a:off x="12495651" y="3369216"/>
              <a:ext cx="259792" cy="228006"/>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82" name="直线箭头连接符 181">
              <a:extLst>
                <a:ext uri="{FF2B5EF4-FFF2-40B4-BE49-F238E27FC236}">
                  <a16:creationId xmlns:a16="http://schemas.microsoft.com/office/drawing/2014/main" id="{72296BDF-3F16-73B5-5608-B8D1B060D04D}"/>
                </a:ext>
              </a:extLst>
            </p:cNvPr>
            <p:cNvCxnSpPr>
              <a:cxnSpLocks/>
              <a:stCxn id="172" idx="6"/>
              <a:endCxn id="174" idx="2"/>
            </p:cNvCxnSpPr>
            <p:nvPr/>
          </p:nvCxnSpPr>
          <p:spPr>
            <a:xfrm>
              <a:off x="12548372" y="3724501"/>
              <a:ext cx="154350" cy="14288"/>
            </a:xfrm>
            <a:prstGeom prst="straightConnector1">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183" name="直线箭头连接符 182">
            <a:extLst>
              <a:ext uri="{FF2B5EF4-FFF2-40B4-BE49-F238E27FC236}">
                <a16:creationId xmlns:a16="http://schemas.microsoft.com/office/drawing/2014/main" id="{BE8044C5-A21E-9BA0-85E6-E5A81467BFA0}"/>
              </a:ext>
            </a:extLst>
          </p:cNvPr>
          <p:cNvCxnSpPr>
            <a:cxnSpLocks/>
          </p:cNvCxnSpPr>
          <p:nvPr/>
        </p:nvCxnSpPr>
        <p:spPr>
          <a:xfrm>
            <a:off x="1435519" y="4377806"/>
            <a:ext cx="3600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线箭头连接符 183">
            <a:extLst>
              <a:ext uri="{FF2B5EF4-FFF2-40B4-BE49-F238E27FC236}">
                <a16:creationId xmlns:a16="http://schemas.microsoft.com/office/drawing/2014/main" id="{8B3C85E2-6928-628A-F811-4D127FD84217}"/>
              </a:ext>
            </a:extLst>
          </p:cNvPr>
          <p:cNvCxnSpPr>
            <a:cxnSpLocks/>
          </p:cNvCxnSpPr>
          <p:nvPr/>
        </p:nvCxnSpPr>
        <p:spPr>
          <a:xfrm>
            <a:off x="4295053" y="4377806"/>
            <a:ext cx="3600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5" name="矩形 184">
            <a:extLst>
              <a:ext uri="{FF2B5EF4-FFF2-40B4-BE49-F238E27FC236}">
                <a16:creationId xmlns:a16="http://schemas.microsoft.com/office/drawing/2014/main" id="{99EE565E-534B-72B8-3364-B5DEAA8FD3BB}"/>
              </a:ext>
            </a:extLst>
          </p:cNvPr>
          <p:cNvSpPr/>
          <p:nvPr/>
        </p:nvSpPr>
        <p:spPr>
          <a:xfrm>
            <a:off x="4825833" y="3817008"/>
            <a:ext cx="1765079" cy="1121596"/>
          </a:xfrm>
          <a:prstGeom prst="rect">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rgbClr val="041562"/>
                </a:solidFill>
                <a:latin typeface="Helvetica" pitchFamily="2" charset="0"/>
              </a:rPr>
              <a:t>Laplacian</a:t>
            </a:r>
            <a:r>
              <a:rPr kumimoji="1" lang="zh-CN" altLang="en-US" sz="2400" dirty="0">
                <a:solidFill>
                  <a:srgbClr val="041562"/>
                </a:solidFill>
                <a:latin typeface="Helvetica" pitchFamily="2" charset="0"/>
              </a:rPr>
              <a:t> </a:t>
            </a:r>
            <a:endParaRPr kumimoji="1" lang="en-US" altLang="zh-CN" sz="2400" dirty="0">
              <a:solidFill>
                <a:srgbClr val="041562"/>
              </a:solidFill>
              <a:latin typeface="Helvetica" pitchFamily="2" charset="0"/>
            </a:endParaRPr>
          </a:p>
          <a:p>
            <a:pPr algn="ctr"/>
            <a:r>
              <a:rPr kumimoji="1" lang="en-US" altLang="zh-CN" sz="2400" dirty="0">
                <a:solidFill>
                  <a:srgbClr val="041562"/>
                </a:solidFill>
                <a:latin typeface="Helvetica" pitchFamily="2" charset="0"/>
              </a:rPr>
              <a:t>noise</a:t>
            </a:r>
            <a:endParaRPr kumimoji="1" lang="zh-CN" altLang="en-US" sz="2400" dirty="0">
              <a:solidFill>
                <a:srgbClr val="041562"/>
              </a:solidFill>
              <a:latin typeface="Helvetica" pitchFamily="2" charset="0"/>
            </a:endParaRPr>
          </a:p>
        </p:txBody>
      </p:sp>
      <p:graphicFrame>
        <p:nvGraphicFramePr>
          <p:cNvPr id="186" name="表格 44">
            <a:extLst>
              <a:ext uri="{FF2B5EF4-FFF2-40B4-BE49-F238E27FC236}">
                <a16:creationId xmlns:a16="http://schemas.microsoft.com/office/drawing/2014/main" id="{E62B7656-45E3-CCA1-100F-051A3A81EC20}"/>
              </a:ext>
            </a:extLst>
          </p:cNvPr>
          <p:cNvGraphicFramePr>
            <a:graphicFrameLocks noGrp="1"/>
          </p:cNvGraphicFramePr>
          <p:nvPr>
            <p:extLst>
              <p:ext uri="{D42A27DB-BD31-4B8C-83A1-F6EECF244321}">
                <p14:modId xmlns:p14="http://schemas.microsoft.com/office/powerpoint/2010/main" val="1835157504"/>
              </p:ext>
            </p:extLst>
          </p:nvPr>
        </p:nvGraphicFramePr>
        <p:xfrm>
          <a:off x="7292472" y="3935846"/>
          <a:ext cx="2157974" cy="883920"/>
        </p:xfrm>
        <a:graphic>
          <a:graphicData uri="http://schemas.openxmlformats.org/drawingml/2006/table">
            <a:tbl>
              <a:tblPr firstRow="1" bandRow="1">
                <a:tableStyleId>{5C22544A-7EE6-4342-B048-85BDC9FD1C3A}</a:tableStyleId>
              </a:tblPr>
              <a:tblGrid>
                <a:gridCol w="704559">
                  <a:extLst>
                    <a:ext uri="{9D8B030D-6E8A-4147-A177-3AD203B41FA5}">
                      <a16:colId xmlns:a16="http://schemas.microsoft.com/office/drawing/2014/main" val="848228394"/>
                    </a:ext>
                  </a:extLst>
                </a:gridCol>
                <a:gridCol w="1453415">
                  <a:extLst>
                    <a:ext uri="{9D8B030D-6E8A-4147-A177-3AD203B41FA5}">
                      <a16:colId xmlns:a16="http://schemas.microsoft.com/office/drawing/2014/main" val="1997746125"/>
                    </a:ext>
                  </a:extLst>
                </a:gridCol>
              </a:tblGrid>
              <a:tr h="272380">
                <a:tc>
                  <a:txBody>
                    <a:bodyPr/>
                    <a:lstStyle/>
                    <a:p>
                      <a:pPr algn="ctr"/>
                      <a:r>
                        <a:rPr lang="en-US" altLang="zh-CN" sz="1600" b="0" dirty="0">
                          <a:latin typeface="Helvetica" pitchFamily="2" charset="0"/>
                        </a:rPr>
                        <a:t>index</a:t>
                      </a:r>
                      <a:endParaRPr lang="zh-CN" altLang="en-US" sz="1600" b="0" dirty="0">
                        <a:latin typeface="Helvetica"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altLang="zh-CN" sz="1600" b="0" dirty="0">
                          <a:latin typeface="Helvetica" pitchFamily="2" charset="0"/>
                        </a:rPr>
                        <a:t>feature</a:t>
                      </a:r>
                      <a:r>
                        <a:rPr lang="zh-CN" altLang="en-US" sz="1600" b="0" dirty="0">
                          <a:latin typeface="Helvetica" pitchFamily="2" charset="0"/>
                        </a:rPr>
                        <a:t> </a:t>
                      </a:r>
                      <a:r>
                        <a:rPr lang="en-US" altLang="zh-CN" sz="1600" b="0" dirty="0">
                          <a:latin typeface="Helvetica" pitchFamily="2" charset="0"/>
                        </a:rPr>
                        <a:t>value</a:t>
                      </a:r>
                      <a:endParaRPr lang="zh-CN" altLang="en-US" sz="1600" b="0" dirty="0">
                        <a:latin typeface="Helvetica" pitchFamily="2" charset="0"/>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731795461"/>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55665172"/>
                  </a:ext>
                </a:extLst>
              </a:tr>
              <a:tr h="272380">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979307505"/>
                  </a:ext>
                </a:extLst>
              </a:tr>
            </a:tbl>
          </a:graphicData>
        </a:graphic>
      </p:graphicFrame>
      <p:cxnSp>
        <p:nvCxnSpPr>
          <p:cNvPr id="187" name="直线箭头连接符 186">
            <a:extLst>
              <a:ext uri="{FF2B5EF4-FFF2-40B4-BE49-F238E27FC236}">
                <a16:creationId xmlns:a16="http://schemas.microsoft.com/office/drawing/2014/main" id="{62C0ED75-A159-EB80-DE26-9CDD547B6F37}"/>
              </a:ext>
            </a:extLst>
          </p:cNvPr>
          <p:cNvCxnSpPr>
            <a:cxnSpLocks/>
          </p:cNvCxnSpPr>
          <p:nvPr/>
        </p:nvCxnSpPr>
        <p:spPr>
          <a:xfrm>
            <a:off x="6761692" y="4377806"/>
            <a:ext cx="3600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8" name="图片 187">
            <a:extLst>
              <a:ext uri="{FF2B5EF4-FFF2-40B4-BE49-F238E27FC236}">
                <a16:creationId xmlns:a16="http://schemas.microsoft.com/office/drawing/2014/main" id="{3A29B1C7-E165-E19B-774C-FEDC9AB1E8F5}"/>
              </a:ext>
            </a:extLst>
          </p:cNvPr>
          <p:cNvPicPr>
            <a:picLocks noChangeAspect="1"/>
          </p:cNvPicPr>
          <p:nvPr/>
        </p:nvPicPr>
        <p:blipFill>
          <a:blip r:embed="rId8"/>
          <a:stretch>
            <a:fillRect/>
          </a:stretch>
        </p:blipFill>
        <p:spPr>
          <a:xfrm>
            <a:off x="10152005" y="3832295"/>
            <a:ext cx="1633607" cy="1089071"/>
          </a:xfrm>
          <a:prstGeom prst="rect">
            <a:avLst/>
          </a:prstGeom>
        </p:spPr>
      </p:pic>
      <p:cxnSp>
        <p:nvCxnSpPr>
          <p:cNvPr id="189" name="直线箭头连接符 188">
            <a:extLst>
              <a:ext uri="{FF2B5EF4-FFF2-40B4-BE49-F238E27FC236}">
                <a16:creationId xmlns:a16="http://schemas.microsoft.com/office/drawing/2014/main" id="{6DC11349-5687-C930-60E1-2347AC33BC9E}"/>
              </a:ext>
            </a:extLst>
          </p:cNvPr>
          <p:cNvCxnSpPr>
            <a:cxnSpLocks/>
          </p:cNvCxnSpPr>
          <p:nvPr/>
        </p:nvCxnSpPr>
        <p:spPr>
          <a:xfrm>
            <a:off x="9621226" y="4377806"/>
            <a:ext cx="3600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0" name="文本框 189">
            <a:extLst>
              <a:ext uri="{FF2B5EF4-FFF2-40B4-BE49-F238E27FC236}">
                <a16:creationId xmlns:a16="http://schemas.microsoft.com/office/drawing/2014/main" id="{376454D5-2535-9F22-A81F-8F014BC1444A}"/>
              </a:ext>
            </a:extLst>
          </p:cNvPr>
          <p:cNvSpPr txBox="1"/>
          <p:nvPr/>
        </p:nvSpPr>
        <p:spPr>
          <a:xfrm>
            <a:off x="1017107" y="5151320"/>
            <a:ext cx="1327569" cy="461665"/>
          </a:xfrm>
          <a:prstGeom prst="rect">
            <a:avLst/>
          </a:prstGeom>
          <a:noFill/>
        </p:spPr>
        <p:txBody>
          <a:bodyPr wrap="square" rtlCol="0">
            <a:spAutoFit/>
          </a:bodyPr>
          <a:lstStyle/>
          <a:p>
            <a:r>
              <a:rPr kumimoji="1" lang="en-US" altLang="zh-CN" sz="2400" dirty="0">
                <a:solidFill>
                  <a:srgbClr val="041562"/>
                </a:solidFill>
                <a:latin typeface="Helvetica" pitchFamily="2" charset="0"/>
              </a:rPr>
              <a:t>decode</a:t>
            </a:r>
            <a:endParaRPr kumimoji="1" lang="zh-CN" altLang="en-US" sz="2400" dirty="0">
              <a:solidFill>
                <a:srgbClr val="041562"/>
              </a:solidFill>
              <a:latin typeface="Helvetica" pitchFamily="2" charset="0"/>
            </a:endParaRPr>
          </a:p>
        </p:txBody>
      </p:sp>
    </p:spTree>
    <p:extLst>
      <p:ext uri="{BB962C8B-B14F-4D97-AF65-F5344CB8AC3E}">
        <p14:creationId xmlns:p14="http://schemas.microsoft.com/office/powerpoint/2010/main" val="29368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AAAAAA"/>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AAAAAA"/>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exit" presetSubtype="0" fill="hold" nodeType="withEffect">
                                  <p:stCondLst>
                                    <p:cond delay="0"/>
                                  </p:stCondLst>
                                  <p:childTnLst>
                                    <p:set>
                                      <p:cBhvr>
                                        <p:cTn id="44" dur="1" fill="hold">
                                          <p:stCondLst>
                                            <p:cond delay="0"/>
                                          </p:stCondLst>
                                        </p:cTn>
                                        <p:tgtEl>
                                          <p:spTgt spid="4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4"/>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81"/>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98"/>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14"/>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3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47"/>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50"/>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5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58"/>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60"/>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62"/>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65"/>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mph" presetSubtype="2" fill="hold" nodeType="clickEffect">
                                  <p:stCondLst>
                                    <p:cond delay="0"/>
                                  </p:stCondLst>
                                  <p:childTnLst>
                                    <p:animClr clrSpc="rgb" dir="cw">
                                      <p:cBhvr>
                                        <p:cTn id="95" dur="500" fill="hold"/>
                                        <p:tgtEl>
                                          <p:spTgt spid="8"/>
                                        </p:tgtEl>
                                        <p:attrNameLst>
                                          <p:attrName>fillcolor</p:attrName>
                                        </p:attrNameLst>
                                      </p:cBhvr>
                                      <p:to>
                                        <a:srgbClr val="AAAAAA"/>
                                      </p:to>
                                    </p:animClr>
                                    <p:set>
                                      <p:cBhvr>
                                        <p:cTn id="96" dur="500" fill="hold"/>
                                        <p:tgtEl>
                                          <p:spTgt spid="8"/>
                                        </p:tgtEl>
                                        <p:attrNameLst>
                                          <p:attrName>fill.type</p:attrName>
                                        </p:attrNameLst>
                                      </p:cBhvr>
                                      <p:to>
                                        <p:strVal val="solid"/>
                                      </p:to>
                                    </p:set>
                                    <p:set>
                                      <p:cBhvr>
                                        <p:cTn id="97" dur="500" fill="hold"/>
                                        <p:tgtEl>
                                          <p:spTgt spid="8"/>
                                        </p:tgtEl>
                                        <p:attrNameLst>
                                          <p:attrName>fill.on</p:attrName>
                                        </p:attrNameLst>
                                      </p:cBhvr>
                                      <p:to>
                                        <p:strVal val="true"/>
                                      </p:to>
                                    </p:set>
                                  </p:childTnLst>
                                </p:cTn>
                              </p:par>
                              <p:par>
                                <p:cTn id="98" presetID="1" presetClass="exit" presetSubtype="0" fill="hold" nodeType="withEffect">
                                  <p:stCondLst>
                                    <p:cond delay="0"/>
                                  </p:stCondLst>
                                  <p:childTnLst>
                                    <p:set>
                                      <p:cBhvr>
                                        <p:cTn id="99" dur="1" fill="hold">
                                          <p:stCondLst>
                                            <p:cond delay="0"/>
                                          </p:stCondLst>
                                        </p:cTn>
                                        <p:tgtEl>
                                          <p:spTgt spid="46"/>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47"/>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48"/>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9"/>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147"/>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150"/>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153"/>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14"/>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98"/>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81"/>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158"/>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162"/>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160"/>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130"/>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165"/>
                                        </p:tgtEl>
                                        <p:attrNameLst>
                                          <p:attrName>style.visibility</p:attrName>
                                        </p:attrNameLst>
                                      </p:cBhvr>
                                      <p:to>
                                        <p:strVal val="hidden"/>
                                      </p:to>
                                    </p:set>
                                  </p:childTnLst>
                                </p:cTn>
                              </p:par>
                            </p:childTnLst>
                          </p:cTn>
                        </p:par>
                        <p:par>
                          <p:cTn id="128" fill="hold">
                            <p:stCondLst>
                              <p:cond delay="500"/>
                            </p:stCondLst>
                            <p:childTnLst>
                              <p:par>
                                <p:cTn id="129" presetID="1" presetClass="entr" presetSubtype="0" fill="hold" grpId="0" nodeType="afterEffect">
                                  <p:stCondLst>
                                    <p:cond delay="0"/>
                                  </p:stCondLst>
                                  <p:childTnLst>
                                    <p:set>
                                      <p:cBhvr>
                                        <p:cTn id="130" dur="1" fill="hold">
                                          <p:stCondLst>
                                            <p:cond delay="0"/>
                                          </p:stCondLst>
                                        </p:cTn>
                                        <p:tgtEl>
                                          <p:spTgt spid="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67"/>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83"/>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6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84"/>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85"/>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87"/>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86"/>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89"/>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8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30" grpId="0"/>
      <p:bldP spid="30" grpId="1"/>
      <p:bldP spid="32" grpId="0"/>
      <p:bldP spid="32" grpId="1"/>
      <p:bldP spid="165" grpId="0"/>
      <p:bldP spid="165" grpId="1"/>
      <p:bldP spid="185" grpId="0" animBg="1"/>
      <p:bldP spid="19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8F5F16A-30B9-592B-17D8-70DD8B35739F}"/>
              </a:ext>
            </a:extLst>
          </p:cNvPr>
          <p:cNvSpPr>
            <a:spLocks noGrp="1"/>
          </p:cNvSpPr>
          <p:nvPr>
            <p:ph type="title"/>
          </p:nvPr>
        </p:nvSpPr>
        <p:spPr/>
        <p:txBody>
          <a:bodyPr/>
          <a:lstStyle/>
          <a:p>
            <a:r>
              <a:rPr lang="en-US" altLang="zh-CN" dirty="0">
                <a:solidFill>
                  <a:srgbClr val="3B3F42"/>
                </a:solidFill>
                <a:latin typeface="Tahoma" panose="020B0604030504040204" pitchFamily="34" charset="0"/>
                <a:ea typeface="Tahoma" panose="020B0604030504040204" pitchFamily="34" charset="0"/>
                <a:cs typeface="Tahoma" panose="020B0604030504040204" pitchFamily="34" charset="0"/>
              </a:rPr>
              <a:t>Our</a:t>
            </a:r>
            <a:r>
              <a:rPr lang="zh-CN" altLang="en-US" dirty="0">
                <a:solidFill>
                  <a:srgbClr val="3B3F42"/>
                </a:solidFill>
                <a:latin typeface="Tahoma" panose="020B0604030504040204" pitchFamily="34" charset="0"/>
                <a:ea typeface="Tahoma" panose="020B0604030504040204" pitchFamily="34" charset="0"/>
                <a:cs typeface="Tahoma" panose="020B0604030504040204" pitchFamily="34" charset="0"/>
              </a:rPr>
              <a:t> </a:t>
            </a:r>
            <a:r>
              <a:rPr lang="en-US" altLang="zh-CN" dirty="0">
                <a:solidFill>
                  <a:srgbClr val="3B3F42"/>
                </a:solidFill>
                <a:latin typeface="Tahoma" panose="020B0604030504040204" pitchFamily="34" charset="0"/>
                <a:ea typeface="Tahoma" panose="020B0604030504040204" pitchFamily="34" charset="0"/>
                <a:cs typeface="Tahoma" panose="020B0604030504040204" pitchFamily="34" charset="0"/>
              </a:rPr>
              <a:t>Approach</a:t>
            </a:r>
            <a:endParaRPr lang="ko-KR" altLang="en-US" dirty="0"/>
          </a:p>
        </p:txBody>
      </p:sp>
      <p:sp>
        <p:nvSpPr>
          <p:cNvPr id="4" name="슬라이드 번호 개체 틀 3">
            <a:extLst>
              <a:ext uri="{FF2B5EF4-FFF2-40B4-BE49-F238E27FC236}">
                <a16:creationId xmlns:a16="http://schemas.microsoft.com/office/drawing/2014/main" id="{F3F4D754-CB01-E2E9-943C-FD6C4DAB11BE}"/>
              </a:ext>
            </a:extLst>
          </p:cNvPr>
          <p:cNvSpPr>
            <a:spLocks noGrp="1"/>
          </p:cNvSpPr>
          <p:nvPr>
            <p:ph type="sldNum" sz="quarter" idx="12"/>
          </p:nvPr>
        </p:nvSpPr>
        <p:spPr/>
        <p:txBody>
          <a:bodyPr/>
          <a:lstStyle/>
          <a:p>
            <a:fld id="{9A61A9F1-453A-41B3-95FE-CC52454C9BE1}" type="slidenum">
              <a:rPr lang="en-US" altLang="ko-KR" smtClean="0"/>
              <a:pPr/>
              <a:t>9</a:t>
            </a:fld>
            <a:endParaRPr lang="en-US" altLang="ko-KR"/>
          </a:p>
        </p:txBody>
      </p:sp>
      <p:sp>
        <p:nvSpPr>
          <p:cNvPr id="5" name="文本框 4">
            <a:extLst>
              <a:ext uri="{FF2B5EF4-FFF2-40B4-BE49-F238E27FC236}">
                <a16:creationId xmlns:a16="http://schemas.microsoft.com/office/drawing/2014/main" id="{98A96450-9166-975F-C5F1-DAFA92FDBDA8}"/>
              </a:ext>
            </a:extLst>
          </p:cNvPr>
          <p:cNvSpPr txBox="1"/>
          <p:nvPr/>
        </p:nvSpPr>
        <p:spPr>
          <a:xfrm>
            <a:off x="869371" y="1302405"/>
            <a:ext cx="10654147" cy="553998"/>
          </a:xfrm>
          <a:prstGeom prst="rect">
            <a:avLst/>
          </a:prstGeom>
          <a:noFill/>
        </p:spPr>
        <p:txBody>
          <a:bodyPr wrap="square" rtlCol="0">
            <a:spAutoFit/>
          </a:bodyPr>
          <a:lstStyle/>
          <a:p>
            <a:r>
              <a:rPr lang="en" altLang="zh-CN" sz="3000" dirty="0">
                <a:solidFill>
                  <a:srgbClr val="041562"/>
                </a:solidFill>
                <a:latin typeface="Helvetica" pitchFamily="2" charset="0"/>
                <a:ea typeface="Tahoma" panose="020B0604030504040204" pitchFamily="34" charset="0"/>
                <a:cs typeface="Tahoma" panose="020B0604030504040204" pitchFamily="34" charset="0"/>
              </a:rPr>
              <a:t>The </a:t>
            </a:r>
            <a:r>
              <a:rPr lang="en" altLang="zh-CN" sz="3000" i="1" dirty="0">
                <a:solidFill>
                  <a:srgbClr val="041562"/>
                </a:solidFill>
                <a:latin typeface="Helvetica" pitchFamily="2" charset="0"/>
                <a:ea typeface="Tahoma" panose="020B0604030504040204" pitchFamily="34" charset="0"/>
                <a:cs typeface="Tahoma" panose="020B0604030504040204" pitchFamily="34" charset="0"/>
              </a:rPr>
              <a:t>query-based</a:t>
            </a:r>
            <a:r>
              <a:rPr lang="en" altLang="zh-CN" sz="3000" dirty="0">
                <a:solidFill>
                  <a:srgbClr val="041562"/>
                </a:solidFill>
                <a:latin typeface="Helvetica" pitchFamily="2" charset="0"/>
                <a:ea typeface="Tahoma" panose="020B0604030504040204" pitchFamily="34" charset="0"/>
                <a:cs typeface="Tahoma" panose="020B0604030504040204" pitchFamily="34" charset="0"/>
              </a:rPr>
              <a:t> scheme</a:t>
            </a:r>
          </a:p>
        </p:txBody>
      </p:sp>
      <p:sp>
        <p:nvSpPr>
          <p:cNvPr id="7" name="文本框 6">
            <a:extLst>
              <a:ext uri="{FF2B5EF4-FFF2-40B4-BE49-F238E27FC236}">
                <a16:creationId xmlns:a16="http://schemas.microsoft.com/office/drawing/2014/main" id="{CC32875D-C117-D9D7-8B57-AA825C1E6D09}"/>
              </a:ext>
            </a:extLst>
          </p:cNvPr>
          <p:cNvSpPr txBox="1"/>
          <p:nvPr/>
        </p:nvSpPr>
        <p:spPr>
          <a:xfrm>
            <a:off x="869371" y="1896252"/>
            <a:ext cx="10654146" cy="1815882"/>
          </a:xfrm>
          <a:prstGeom prst="rect">
            <a:avLst/>
          </a:prstGeom>
          <a:noFill/>
        </p:spPr>
        <p:txBody>
          <a:bodyPr wrap="square">
            <a:spAutoFit/>
          </a:bodyPr>
          <a:lstStyle/>
          <a:p>
            <a:pPr marL="0" marR="0" algn="just">
              <a:spcBef>
                <a:spcPts val="0"/>
              </a:spcBef>
              <a:spcAft>
                <a:spcPts val="0"/>
              </a:spcAft>
            </a:pPr>
            <a:r>
              <a:rPr lang="en-US" altLang="zh-CN" sz="2800" dirty="0">
                <a:solidFill>
                  <a:srgbClr val="041562"/>
                </a:solidFill>
                <a:latin typeface="Helvetica" pitchFamily="2" charset="0"/>
                <a:ea typeface="Tahoma" panose="020B0604030504040204" pitchFamily="34" charset="0"/>
                <a:cs typeface="Tahoma" panose="020B0604030504040204" pitchFamily="34" charset="0"/>
              </a:rPr>
              <a:t>E</a:t>
            </a:r>
            <a:r>
              <a:rPr lang="en" altLang="zh-CN" sz="2800" dirty="0" err="1">
                <a:solidFill>
                  <a:srgbClr val="041562"/>
                </a:solidFill>
                <a:latin typeface="Helvetica" pitchFamily="2" charset="0"/>
                <a:ea typeface="Tahoma" panose="020B0604030504040204" pitchFamily="34" charset="0"/>
                <a:cs typeface="Tahoma" panose="020B0604030504040204" pitchFamily="34" charset="0"/>
              </a:rPr>
              <a:t>ncode</a:t>
            </a:r>
            <a:r>
              <a:rPr lang="en" altLang="zh-CN" sz="2800" dirty="0">
                <a:solidFill>
                  <a:srgbClr val="041562"/>
                </a:solidFill>
                <a:latin typeface="Helvetica" pitchFamily="2" charset="0"/>
                <a:ea typeface="Tahoma" panose="020B0604030504040204" pitchFamily="34" charset="0"/>
                <a:cs typeface="Tahoma" panose="020B0604030504040204" pitchFamily="34" charset="0"/>
              </a:rPr>
              <a:t> local visual features using </a:t>
            </a:r>
            <a:r>
              <a:rPr lang="en" altLang="zh-CN" sz="2800" dirty="0">
                <a:solidFill>
                  <a:srgbClr val="DE5B48"/>
                </a:solidFill>
                <a:latin typeface="Helvetica" pitchFamily="2" charset="0"/>
                <a:ea typeface="Tahoma" panose="020B0604030504040204" pitchFamily="34" charset="0"/>
                <a:cs typeface="Tahoma" panose="020B0604030504040204" pitchFamily="34" charset="0"/>
              </a:rPr>
              <a:t>secure aggregation techniques</a:t>
            </a:r>
          </a:p>
          <a:p>
            <a:pPr algn="just"/>
            <a:r>
              <a:rPr lang="en-US" altLang="zh-CN" sz="2800" dirty="0">
                <a:solidFill>
                  <a:srgbClr val="041562"/>
                </a:solidFill>
                <a:latin typeface="Helvetica" pitchFamily="2" charset="0"/>
                <a:ea typeface="Tahoma" panose="020B0604030504040204" pitchFamily="34" charset="0"/>
                <a:cs typeface="Tahoma" panose="020B0604030504040204" pitchFamily="34" charset="0"/>
              </a:rPr>
              <a:t>1.</a:t>
            </a:r>
            <a:r>
              <a:rPr lang="zh-CN" altLang="en-US" sz="2800" dirty="0">
                <a:solidFill>
                  <a:srgbClr val="041562"/>
                </a:solidFill>
                <a:latin typeface="Helvetica" pitchFamily="2" charset="0"/>
                <a:ea typeface="Tahoma" panose="020B0604030504040204" pitchFamily="34" charset="0"/>
                <a:cs typeface="Tahoma" panose="020B0604030504040204" pitchFamily="34" charset="0"/>
              </a:rPr>
              <a:t> </a:t>
            </a:r>
            <a:r>
              <a:rPr lang="en" altLang="zh-CN" sz="2800" dirty="0">
                <a:solidFill>
                  <a:srgbClr val="041562"/>
                </a:solidFill>
                <a:latin typeface="Helvetica" pitchFamily="2" charset="0"/>
                <a:ea typeface="Tahoma" panose="020B0604030504040204" pitchFamily="34" charset="0"/>
                <a:cs typeface="Tahoma" panose="020B0604030504040204" pitchFamily="34" charset="0"/>
              </a:rPr>
              <a:t>sampling </a:t>
            </a:r>
            <a:r>
              <a:rPr lang="en" altLang="zh-CN" sz="2800" dirty="0">
                <a:solidFill>
                  <a:srgbClr val="DE5B48"/>
                </a:solidFill>
                <a:latin typeface="Helvetica" pitchFamily="2" charset="0"/>
                <a:ea typeface="Tahoma" panose="020B0604030504040204" pitchFamily="34" charset="0"/>
                <a:cs typeface="Tahoma" panose="020B0604030504040204" pitchFamily="34" charset="0"/>
              </a:rPr>
              <a:t>random vectors</a:t>
            </a:r>
          </a:p>
          <a:p>
            <a:pPr algn="just"/>
            <a:r>
              <a:rPr lang="en-US" altLang="zh-CN" sz="2800" dirty="0">
                <a:solidFill>
                  <a:srgbClr val="041562"/>
                </a:solidFill>
                <a:latin typeface="Helvetica" pitchFamily="2" charset="0"/>
                <a:ea typeface="Tahoma" panose="020B0604030504040204" pitchFamily="34" charset="0"/>
                <a:cs typeface="Tahoma" panose="020B0604030504040204" pitchFamily="34" charset="0"/>
              </a:rPr>
              <a:t>2.</a:t>
            </a:r>
            <a:r>
              <a:rPr lang="zh-CN" altLang="en-US" sz="2800" dirty="0">
                <a:solidFill>
                  <a:srgbClr val="041562"/>
                </a:solidFill>
                <a:latin typeface="Helvetica" pitchFamily="2" charset="0"/>
                <a:ea typeface="Tahoma" panose="020B0604030504040204" pitchFamily="34" charset="0"/>
                <a:cs typeface="Tahoma" panose="020B0604030504040204" pitchFamily="34" charset="0"/>
              </a:rPr>
              <a:t> </a:t>
            </a:r>
            <a:r>
              <a:rPr lang="en" altLang="zh-CN" sz="2800" dirty="0">
                <a:solidFill>
                  <a:srgbClr val="041562"/>
                </a:solidFill>
                <a:latin typeface="Helvetica" pitchFamily="2" charset="0"/>
                <a:ea typeface="Tahoma" panose="020B0604030504040204" pitchFamily="34" charset="0"/>
                <a:cs typeface="Tahoma" panose="020B0604030504040204" pitchFamily="34" charset="0"/>
              </a:rPr>
              <a:t>exchanging random vectors and computing </a:t>
            </a:r>
            <a:r>
              <a:rPr lang="en" altLang="zh-CN" sz="2800" dirty="0">
                <a:solidFill>
                  <a:srgbClr val="DE5B48"/>
                </a:solidFill>
                <a:latin typeface="Helvetica" pitchFamily="2" charset="0"/>
                <a:ea typeface="Tahoma" panose="020B0604030504040204" pitchFamily="34" charset="0"/>
                <a:cs typeface="Tahoma" panose="020B0604030504040204" pitchFamily="34" charset="0"/>
              </a:rPr>
              <a:t>perturbations</a:t>
            </a:r>
          </a:p>
          <a:p>
            <a:pPr algn="just"/>
            <a:r>
              <a:rPr lang="en-US" altLang="zh-CN" sz="2800" dirty="0">
                <a:solidFill>
                  <a:srgbClr val="041562"/>
                </a:solidFill>
                <a:latin typeface="Helvetica" pitchFamily="2" charset="0"/>
                <a:ea typeface="Tahoma" panose="020B0604030504040204" pitchFamily="34" charset="0"/>
                <a:cs typeface="Tahoma" panose="020B0604030504040204" pitchFamily="34" charset="0"/>
              </a:rPr>
              <a:t>3.</a:t>
            </a:r>
            <a:r>
              <a:rPr lang="zh-CN" altLang="en-US" sz="2800" dirty="0">
                <a:solidFill>
                  <a:srgbClr val="041562"/>
                </a:solidFill>
                <a:latin typeface="Helvetica" pitchFamily="2" charset="0"/>
                <a:ea typeface="Tahoma" panose="020B0604030504040204" pitchFamily="34" charset="0"/>
                <a:cs typeface="Tahoma" panose="020B0604030504040204" pitchFamily="34" charset="0"/>
              </a:rPr>
              <a:t> </a:t>
            </a:r>
            <a:r>
              <a:rPr lang="en-US" altLang="zh-CN" sz="2800" dirty="0">
                <a:solidFill>
                  <a:srgbClr val="041562"/>
                </a:solidFill>
                <a:latin typeface="Helvetica" pitchFamily="2" charset="0"/>
                <a:ea typeface="Tahoma" panose="020B0604030504040204" pitchFamily="34" charset="0"/>
                <a:cs typeface="Tahoma" panose="020B0604030504040204" pitchFamily="34" charset="0"/>
              </a:rPr>
              <a:t>c</a:t>
            </a:r>
            <a:r>
              <a:rPr lang="en" altLang="zh-CN" sz="2800" dirty="0" err="1">
                <a:solidFill>
                  <a:srgbClr val="041562"/>
                </a:solidFill>
                <a:latin typeface="Helvetica" pitchFamily="2" charset="0"/>
                <a:ea typeface="Tahoma" panose="020B0604030504040204" pitchFamily="34" charset="0"/>
                <a:cs typeface="Tahoma" panose="020B0604030504040204" pitchFamily="34" charset="0"/>
              </a:rPr>
              <a:t>omputing</a:t>
            </a:r>
            <a:r>
              <a:rPr lang="en" altLang="zh-CN" sz="2800" dirty="0">
                <a:solidFill>
                  <a:srgbClr val="041562"/>
                </a:solidFill>
                <a:latin typeface="Helvetica" pitchFamily="2" charset="0"/>
                <a:ea typeface="Tahoma" panose="020B0604030504040204" pitchFamily="34" charset="0"/>
                <a:cs typeface="Tahoma" panose="020B0604030504040204" pitchFamily="34" charset="0"/>
              </a:rPr>
              <a:t> global visual features in the server</a:t>
            </a:r>
          </a:p>
        </p:txBody>
      </p:sp>
      <p:pic>
        <p:nvPicPr>
          <p:cNvPr id="8" name="图片 7">
            <a:extLst>
              <a:ext uri="{FF2B5EF4-FFF2-40B4-BE49-F238E27FC236}">
                <a16:creationId xmlns:a16="http://schemas.microsoft.com/office/drawing/2014/main" id="{860BB17C-E357-5885-25AC-B931168280D7}"/>
              </a:ext>
            </a:extLst>
          </p:cNvPr>
          <p:cNvPicPr>
            <a:picLocks noChangeAspect="1"/>
          </p:cNvPicPr>
          <p:nvPr/>
        </p:nvPicPr>
        <p:blipFill>
          <a:blip r:embed="rId3"/>
          <a:stretch>
            <a:fillRect/>
          </a:stretch>
        </p:blipFill>
        <p:spPr>
          <a:xfrm>
            <a:off x="838200" y="3862823"/>
            <a:ext cx="5904411" cy="2781339"/>
          </a:xfrm>
          <a:prstGeom prst="rect">
            <a:avLst/>
          </a:prstGeom>
        </p:spPr>
      </p:pic>
      <p:pic>
        <p:nvPicPr>
          <p:cNvPr id="9" name="图片 8">
            <a:extLst>
              <a:ext uri="{FF2B5EF4-FFF2-40B4-BE49-F238E27FC236}">
                <a16:creationId xmlns:a16="http://schemas.microsoft.com/office/drawing/2014/main" id="{EDB6C17D-D8A5-B0C4-BFF7-7DFD4CBAA430}"/>
              </a:ext>
            </a:extLst>
          </p:cNvPr>
          <p:cNvPicPr>
            <a:picLocks noChangeAspect="1"/>
          </p:cNvPicPr>
          <p:nvPr/>
        </p:nvPicPr>
        <p:blipFill>
          <a:blip r:embed="rId4"/>
          <a:stretch>
            <a:fillRect/>
          </a:stretch>
        </p:blipFill>
        <p:spPr>
          <a:xfrm>
            <a:off x="7276011" y="3721834"/>
            <a:ext cx="3825784" cy="1213355"/>
          </a:xfrm>
          <a:prstGeom prst="rect">
            <a:avLst/>
          </a:prstGeom>
        </p:spPr>
      </p:pic>
      <p:pic>
        <p:nvPicPr>
          <p:cNvPr id="10" name="图片 9">
            <a:extLst>
              <a:ext uri="{FF2B5EF4-FFF2-40B4-BE49-F238E27FC236}">
                <a16:creationId xmlns:a16="http://schemas.microsoft.com/office/drawing/2014/main" id="{0432526A-942C-02F7-64BB-2D5B8A2745A8}"/>
              </a:ext>
            </a:extLst>
          </p:cNvPr>
          <p:cNvPicPr>
            <a:picLocks noChangeAspect="1"/>
          </p:cNvPicPr>
          <p:nvPr/>
        </p:nvPicPr>
        <p:blipFill>
          <a:blip r:embed="rId5"/>
          <a:stretch>
            <a:fillRect/>
          </a:stretch>
        </p:blipFill>
        <p:spPr>
          <a:xfrm>
            <a:off x="7343502" y="5012127"/>
            <a:ext cx="3690802" cy="1086935"/>
          </a:xfrm>
          <a:prstGeom prst="rect">
            <a:avLst/>
          </a:prstGeom>
        </p:spPr>
      </p:pic>
      <p:sp>
        <p:nvSpPr>
          <p:cNvPr id="11" name="矩形 10">
            <a:extLst>
              <a:ext uri="{FF2B5EF4-FFF2-40B4-BE49-F238E27FC236}">
                <a16:creationId xmlns:a16="http://schemas.microsoft.com/office/drawing/2014/main" id="{6DC5486A-C245-4096-176D-EAC341272B90}"/>
              </a:ext>
            </a:extLst>
          </p:cNvPr>
          <p:cNvSpPr/>
          <p:nvPr/>
        </p:nvSpPr>
        <p:spPr>
          <a:xfrm>
            <a:off x="6614792" y="6124669"/>
            <a:ext cx="127819" cy="596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942925314"/>
      </p:ext>
    </p:extLst>
  </p:cSld>
  <p:clrMapOvr>
    <a:masterClrMapping/>
  </p:clrMapOvr>
</p:sld>
</file>

<file path=ppt/theme/theme1.xml><?xml version="1.0" encoding="utf-8"?>
<a:theme xmlns:a="http://schemas.openxmlformats.org/drawingml/2006/main" name="디자인 사용자 지정">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1511</TotalTime>
  <Words>2481</Words>
  <Application>Microsoft Macintosh PowerPoint</Application>
  <PresentationFormat>宽屏</PresentationFormat>
  <Paragraphs>277</Paragraphs>
  <Slides>20</Slides>
  <Notes>20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20</vt:i4>
      </vt:variant>
    </vt:vector>
  </HeadingPairs>
  <TitlesOfParts>
    <vt:vector size="29" baseType="lpstr">
      <vt:lpstr>宋体</vt:lpstr>
      <vt:lpstr>맑은 고딕</vt:lpstr>
      <vt:lpstr>Arial</vt:lpstr>
      <vt:lpstr>Calibri</vt:lpstr>
      <vt:lpstr>Cambria Math</vt:lpstr>
      <vt:lpstr>Helvetica</vt:lpstr>
      <vt:lpstr>Tahoma</vt:lpstr>
      <vt:lpstr>Wingdings</vt:lpstr>
      <vt:lpstr>디자인 사용자 지정</vt:lpstr>
      <vt:lpstr>Federated Visualization: A Privacy-preserving Strategy for Aggregated Visual Query</vt:lpstr>
      <vt:lpstr>Introduction</vt:lpstr>
      <vt:lpstr>Introduction</vt:lpstr>
      <vt:lpstr>Introduction</vt:lpstr>
      <vt:lpstr>Introduction</vt:lpstr>
      <vt:lpstr>Our Approach</vt:lpstr>
      <vt:lpstr>Our Approach</vt:lpstr>
      <vt:lpstr>Our Approach</vt:lpstr>
      <vt:lpstr>Our Approach</vt:lpstr>
      <vt:lpstr>Our Approach</vt:lpstr>
      <vt:lpstr>Federated chart generation</vt:lpstr>
      <vt:lpstr>Evaluation</vt:lpstr>
      <vt:lpstr>Evaluation</vt:lpstr>
      <vt:lpstr>Evaluation</vt:lpstr>
      <vt:lpstr>Evaluation</vt:lpstr>
      <vt:lpstr>Evaluation</vt:lpstr>
      <vt:lpstr>Evaluation</vt:lpstr>
      <vt:lpstr>Discussion</vt:lpstr>
      <vt:lpstr>Summary</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임수빈</dc:creator>
  <cp:lastModifiedBy>Microsoft Office User</cp:lastModifiedBy>
  <cp:revision>51</cp:revision>
  <dcterms:created xsi:type="dcterms:W3CDTF">2023-04-04T06:50:34Z</dcterms:created>
  <dcterms:modified xsi:type="dcterms:W3CDTF">2023-04-17T08:59:25Z</dcterms:modified>
</cp:coreProperties>
</file>